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47"/>
  </p:notesMasterIdLst>
  <p:handoutMasterIdLst>
    <p:handoutMasterId r:id="rId48"/>
  </p:handoutMasterIdLst>
  <p:sldIdLst>
    <p:sldId id="257" r:id="rId5"/>
    <p:sldId id="374" r:id="rId6"/>
    <p:sldId id="258" r:id="rId7"/>
    <p:sldId id="277" r:id="rId8"/>
    <p:sldId id="261" r:id="rId9"/>
    <p:sldId id="276" r:id="rId10"/>
    <p:sldId id="368" r:id="rId11"/>
    <p:sldId id="365" r:id="rId12"/>
    <p:sldId id="370" r:id="rId13"/>
    <p:sldId id="372" r:id="rId14"/>
    <p:sldId id="375" r:id="rId15"/>
    <p:sldId id="373" r:id="rId16"/>
    <p:sldId id="371" r:id="rId17"/>
    <p:sldId id="279" r:id="rId18"/>
    <p:sldId id="280" r:id="rId19"/>
    <p:sldId id="262" r:id="rId20"/>
    <p:sldId id="301" r:id="rId21"/>
    <p:sldId id="349" r:id="rId22"/>
    <p:sldId id="350" r:id="rId23"/>
    <p:sldId id="296" r:id="rId24"/>
    <p:sldId id="297" r:id="rId25"/>
    <p:sldId id="295" r:id="rId26"/>
    <p:sldId id="361" r:id="rId27"/>
    <p:sldId id="359" r:id="rId28"/>
    <p:sldId id="360" r:id="rId29"/>
    <p:sldId id="267" r:id="rId30"/>
    <p:sldId id="351" r:id="rId31"/>
    <p:sldId id="305" r:id="rId32"/>
    <p:sldId id="352" r:id="rId33"/>
    <p:sldId id="366" r:id="rId34"/>
    <p:sldId id="354" r:id="rId35"/>
    <p:sldId id="367" r:id="rId36"/>
    <p:sldId id="323" r:id="rId37"/>
    <p:sldId id="355" r:id="rId38"/>
    <p:sldId id="362" r:id="rId39"/>
    <p:sldId id="348" r:id="rId40"/>
    <p:sldId id="363" r:id="rId41"/>
    <p:sldId id="364" r:id="rId42"/>
    <p:sldId id="356" r:id="rId43"/>
    <p:sldId id="357" r:id="rId44"/>
    <p:sldId id="293" r:id="rId45"/>
    <p:sldId id="29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D9C8B7-2DB0-450A-8237-AF783241D7FA}" v="14" dt="2025-12-15T17:53:31.996"/>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2494" autoAdjust="0"/>
  </p:normalViewPr>
  <p:slideViewPr>
    <p:cSldViewPr snapToGrid="0">
      <p:cViewPr varScale="1">
        <p:scale>
          <a:sx n="94" d="100"/>
          <a:sy n="94" d="100"/>
        </p:scale>
        <p:origin x="84" y="56"/>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76" d="100"/>
          <a:sy n="76" d="100"/>
        </p:scale>
        <p:origin x="2538"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05/8/layout/vList2" loCatId="list" qsTypeId="urn:microsoft.com/office/officeart/2005/8/quickstyle/simple1" qsCatId="simple" csTypeId="urn:microsoft.com/office/officeart/2018/5/colors/Iconchunking_neutralbg_colorful1" csCatId="colorful" phldr="1"/>
      <dgm:spPr/>
      <dgm:t>
        <a:bodyPr/>
        <a:lstStyle/>
        <a:p>
          <a:endParaRPr lang="en-US"/>
        </a:p>
      </dgm:t>
    </dgm:pt>
    <dgm:pt modelId="{8DB5D7D5-6A1C-4ABC-8850-759A9D876047}">
      <dgm:prSet custT="1"/>
      <dgm:spPr/>
      <dgm:t>
        <a:bodyPr/>
        <a:lstStyle/>
        <a:p>
          <a:pPr>
            <a:lnSpc>
              <a:spcPct val="100000"/>
            </a:lnSpc>
          </a:pPr>
          <a:r>
            <a:rPr lang="en-US" sz="1600" dirty="0"/>
            <a:t>A denial statement gives the reason, or reasons, for the notice of ABD, and the policy and/or authority that was relied upon to make the determination. It is the “story” about what services were requested, what treatment was received, what behaviors have been observed, why the care is not medically necessary, and describes the appropriate level of care, if any, available to address the person’s needs.</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26BFAB08-EE91-4E1D-A1B7-7ED1FDAB6ECA}" type="pres">
      <dgm:prSet presAssocID="{6A70FD8F-0050-42E3-8B3A-6ED7CFB9852E}" presName="linear" presStyleCnt="0">
        <dgm:presLayoutVars>
          <dgm:animLvl val="lvl"/>
          <dgm:resizeHandles val="exact"/>
        </dgm:presLayoutVars>
      </dgm:prSet>
      <dgm:spPr/>
    </dgm:pt>
    <dgm:pt modelId="{66C21B90-1383-4CCF-86C3-7FDF74DACD97}" type="pres">
      <dgm:prSet presAssocID="{8DB5D7D5-6A1C-4ABC-8850-759A9D876047}" presName="parentText" presStyleLbl="node1" presStyleIdx="0" presStyleCnt="1" custScaleY="626333" custLinFactNeighborX="359" custLinFactNeighborY="50658">
        <dgm:presLayoutVars>
          <dgm:chMax val="0"/>
          <dgm:bulletEnabled val="1"/>
        </dgm:presLayoutVars>
      </dgm:prSet>
      <dgm:spPr/>
    </dgm:pt>
  </dgm:ptLst>
  <dgm:cxnLst>
    <dgm:cxn modelId="{661F6E9E-5506-4EF1-86BA-EFB2565F5765}" type="presOf" srcId="{6A70FD8F-0050-42E3-8B3A-6ED7CFB9852E}" destId="{26BFAB08-EE91-4E1D-A1B7-7ED1FDAB6ECA}" srcOrd="0" destOrd="0" presId="urn:microsoft.com/office/officeart/2005/8/layout/vList2"/>
    <dgm:cxn modelId="{C5202EE1-10E9-4076-9D55-9E0CF8B152AF}" srcId="{6A70FD8F-0050-42E3-8B3A-6ED7CFB9852E}" destId="{8DB5D7D5-6A1C-4ABC-8850-759A9D876047}" srcOrd="0" destOrd="0" parTransId="{D8874F40-D7B0-41DE-BB6F-A6014FEAB2D7}" sibTransId="{BD6E0A2E-99C8-4F5A-971A-CD211D1099FF}"/>
    <dgm:cxn modelId="{794C54F1-D9CA-4812-BB48-2EE32643F43C}" type="presOf" srcId="{8DB5D7D5-6A1C-4ABC-8850-759A9D876047}" destId="{66C21B90-1383-4CCF-86C3-7FDF74DACD97}" srcOrd="0" destOrd="0" presId="urn:microsoft.com/office/officeart/2005/8/layout/vList2"/>
    <dgm:cxn modelId="{CAEB0216-09FB-45EC-BEDD-EDE587520694}" type="presParOf" srcId="{26BFAB08-EE91-4E1D-A1B7-7ED1FDAB6ECA}" destId="{66C21B90-1383-4CCF-86C3-7FDF74DACD9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01BDCD-815D-4FBF-B352-1728E4C90474}"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9D3F0114-F8B9-4A03-9143-D9F125BF228B}">
      <dgm:prSet custT="1"/>
      <dgm:spPr/>
      <dgm:t>
        <a:bodyPr/>
        <a:lstStyle/>
        <a:p>
          <a:r>
            <a:rPr lang="en-US" sz="2000" dirty="0"/>
            <a:t>The denial rationale and evidence to support the denial.</a:t>
          </a:r>
          <a:br>
            <a:rPr lang="en-US" sz="2000" dirty="0"/>
          </a:br>
          <a:endParaRPr lang="en-US" sz="2000" dirty="0"/>
        </a:p>
        <a:p>
          <a:r>
            <a:rPr lang="en-US" sz="2000" dirty="0"/>
            <a:t>(G&amp;A Technical Requirements: IV(A)(4)) </a:t>
          </a:r>
        </a:p>
      </dgm:t>
    </dgm:pt>
    <dgm:pt modelId="{556D9BFD-1D42-48F0-BFEA-65D95145D79E}" type="parTrans" cxnId="{B50EAE17-4FA8-4BFD-90FB-E35AAE560C40}">
      <dgm:prSet/>
      <dgm:spPr/>
      <dgm:t>
        <a:bodyPr/>
        <a:lstStyle/>
        <a:p>
          <a:endParaRPr lang="en-US"/>
        </a:p>
      </dgm:t>
    </dgm:pt>
    <dgm:pt modelId="{F586F97C-6F2F-43DF-AF15-B553FFCAF201}" type="sibTrans" cxnId="{B50EAE17-4FA8-4BFD-90FB-E35AAE560C40}">
      <dgm:prSet/>
      <dgm:spPr/>
      <dgm:t>
        <a:bodyPr/>
        <a:lstStyle/>
        <a:p>
          <a:endParaRPr lang="en-US"/>
        </a:p>
      </dgm:t>
    </dgm:pt>
    <dgm:pt modelId="{DD2059E7-FFDB-42A1-B2A0-ED38BDBE1069}">
      <dgm:prSet custT="1"/>
      <dgm:spPr/>
      <dgm:t>
        <a:bodyPr/>
        <a:lstStyle/>
        <a:p>
          <a:r>
            <a:rPr lang="en-US" sz="2000" dirty="0"/>
            <a:t>A specific statement about why the services are not medically necessary.</a:t>
          </a:r>
        </a:p>
      </dgm:t>
    </dgm:pt>
    <dgm:pt modelId="{F831637F-E481-4458-BAD0-C2C4B85AEC42}" type="parTrans" cxnId="{F7CEE455-38D2-4AB7-8956-B53563CE3566}">
      <dgm:prSet/>
      <dgm:spPr/>
      <dgm:t>
        <a:bodyPr/>
        <a:lstStyle/>
        <a:p>
          <a:endParaRPr lang="en-US"/>
        </a:p>
      </dgm:t>
    </dgm:pt>
    <dgm:pt modelId="{B87D5250-3BB3-4C97-B4B8-E20A942B9A54}" type="sibTrans" cxnId="{F7CEE455-38D2-4AB7-8956-B53563CE3566}">
      <dgm:prSet/>
      <dgm:spPr/>
      <dgm:t>
        <a:bodyPr/>
        <a:lstStyle/>
        <a:p>
          <a:endParaRPr lang="en-US"/>
        </a:p>
      </dgm:t>
    </dgm:pt>
    <dgm:pt modelId="{F35530E0-DC0E-473E-8134-8B45BD2F8065}">
      <dgm:prSet custT="1"/>
      <dgm:spPr/>
      <dgm:t>
        <a:bodyPr/>
        <a:lstStyle/>
        <a:p>
          <a:r>
            <a:rPr lang="en-US" sz="2000" dirty="0"/>
            <a:t>A recommendation for an alternative level of care to meet the person’s current needs, if applicable.</a:t>
          </a:r>
        </a:p>
      </dgm:t>
    </dgm:pt>
    <dgm:pt modelId="{DB0CB426-F0F5-4896-A9B8-CA975000C3FA}" type="parTrans" cxnId="{94110D2C-DE82-4CEF-85C4-EB3519C9B101}">
      <dgm:prSet/>
      <dgm:spPr/>
      <dgm:t>
        <a:bodyPr/>
        <a:lstStyle/>
        <a:p>
          <a:endParaRPr lang="en-US"/>
        </a:p>
      </dgm:t>
    </dgm:pt>
    <dgm:pt modelId="{3C60BD98-A41B-41BC-9C39-445300702741}" type="sibTrans" cxnId="{94110D2C-DE82-4CEF-85C4-EB3519C9B101}">
      <dgm:prSet/>
      <dgm:spPr/>
      <dgm:t>
        <a:bodyPr/>
        <a:lstStyle/>
        <a:p>
          <a:endParaRPr lang="en-US"/>
        </a:p>
      </dgm:t>
    </dgm:pt>
    <dgm:pt modelId="{290246F9-29A7-4779-858A-C324BD248522}">
      <dgm:prSet/>
      <dgm:spPr/>
      <dgm:t>
        <a:bodyPr/>
        <a:lstStyle/>
        <a:p>
          <a:r>
            <a:rPr lang="en-US" dirty="0"/>
            <a:t>Identification of the specific services under review, the effective date of the authorization, a brief personalized description of why the person was receiving services (if they were), and the relevant symptoms/behaviors the person was having at the time of the request.</a:t>
          </a:r>
        </a:p>
      </dgm:t>
    </dgm:pt>
    <dgm:pt modelId="{EF1E2272-34C9-4C72-9242-5534CB542C11}" type="parTrans" cxnId="{97FEF54F-9362-4438-ACFC-61D21012645D}">
      <dgm:prSet/>
      <dgm:spPr/>
      <dgm:t>
        <a:bodyPr/>
        <a:lstStyle/>
        <a:p>
          <a:endParaRPr lang="en-US"/>
        </a:p>
      </dgm:t>
    </dgm:pt>
    <dgm:pt modelId="{47D46790-FB3B-4F08-AE42-1081F7E15B1E}" type="sibTrans" cxnId="{97FEF54F-9362-4438-ACFC-61D21012645D}">
      <dgm:prSet/>
      <dgm:spPr/>
      <dgm:t>
        <a:bodyPr/>
        <a:lstStyle/>
        <a:p>
          <a:endParaRPr lang="en-US"/>
        </a:p>
      </dgm:t>
    </dgm:pt>
    <dgm:pt modelId="{03119BBB-166A-465B-A455-7DB29B64B39F}">
      <dgm:prSet custT="1"/>
      <dgm:spPr/>
      <dgm:t>
        <a:bodyPr/>
        <a:lstStyle/>
        <a:p>
          <a:r>
            <a:rPr lang="en-US" sz="2000" dirty="0"/>
            <a:t>A description of the treatment the person received if they have been receiving services.</a:t>
          </a:r>
        </a:p>
      </dgm:t>
    </dgm:pt>
    <dgm:pt modelId="{28D87DDD-2658-4842-AC5D-E1165E1C078E}" type="parTrans" cxnId="{16B3B13D-183D-47FE-840B-ED4E012E1F19}">
      <dgm:prSet/>
      <dgm:spPr/>
      <dgm:t>
        <a:bodyPr/>
        <a:lstStyle/>
        <a:p>
          <a:endParaRPr lang="en-US"/>
        </a:p>
      </dgm:t>
    </dgm:pt>
    <dgm:pt modelId="{E024E27B-5B90-48EB-86A8-3FB0A302D108}" type="sibTrans" cxnId="{16B3B13D-183D-47FE-840B-ED4E012E1F19}">
      <dgm:prSet/>
      <dgm:spPr/>
      <dgm:t>
        <a:bodyPr/>
        <a:lstStyle/>
        <a:p>
          <a:endParaRPr lang="en-US"/>
        </a:p>
      </dgm:t>
    </dgm:pt>
    <dgm:pt modelId="{4181C028-B581-4189-986C-47F16B7EEECC}" type="pres">
      <dgm:prSet presAssocID="{5901BDCD-815D-4FBF-B352-1728E4C90474}" presName="diagram" presStyleCnt="0">
        <dgm:presLayoutVars>
          <dgm:dir/>
          <dgm:resizeHandles val="exact"/>
        </dgm:presLayoutVars>
      </dgm:prSet>
      <dgm:spPr/>
    </dgm:pt>
    <dgm:pt modelId="{45854588-9A20-4131-A6AF-B80451E7D8B8}" type="pres">
      <dgm:prSet presAssocID="{9D3F0114-F8B9-4A03-9143-D9F125BF228B}" presName="node" presStyleLbl="node1" presStyleIdx="0" presStyleCnt="5" custLinFactNeighborY="-10866">
        <dgm:presLayoutVars>
          <dgm:bulletEnabled val="1"/>
        </dgm:presLayoutVars>
      </dgm:prSet>
      <dgm:spPr/>
    </dgm:pt>
    <dgm:pt modelId="{A67666A8-CDFA-4E21-B26A-804F2577266C}" type="pres">
      <dgm:prSet presAssocID="{F586F97C-6F2F-43DF-AF15-B553FFCAF201}" presName="sibTrans" presStyleCnt="0"/>
      <dgm:spPr/>
    </dgm:pt>
    <dgm:pt modelId="{177803DE-35A2-4873-9601-916A815104B5}" type="pres">
      <dgm:prSet presAssocID="{DD2059E7-FFDB-42A1-B2A0-ED38BDBE1069}" presName="node" presStyleLbl="node1" presStyleIdx="1" presStyleCnt="5" custLinFactNeighborX="4022" custLinFactNeighborY="-11027">
        <dgm:presLayoutVars>
          <dgm:bulletEnabled val="1"/>
        </dgm:presLayoutVars>
      </dgm:prSet>
      <dgm:spPr/>
    </dgm:pt>
    <dgm:pt modelId="{8B779F77-E8E0-4AD0-A21C-FDB5DABAB1C6}" type="pres">
      <dgm:prSet presAssocID="{B87D5250-3BB3-4C97-B4B8-E20A942B9A54}" presName="sibTrans" presStyleCnt="0"/>
      <dgm:spPr/>
    </dgm:pt>
    <dgm:pt modelId="{C9D87747-2138-4427-9327-9293931E23E1}" type="pres">
      <dgm:prSet presAssocID="{F35530E0-DC0E-473E-8134-8B45BD2F8065}" presName="node" presStyleLbl="node1" presStyleIdx="2" presStyleCnt="5" custLinFactX="60545" custLinFactY="-14049" custLinFactNeighborX="100000" custLinFactNeighborY="-100000">
        <dgm:presLayoutVars>
          <dgm:bulletEnabled val="1"/>
        </dgm:presLayoutVars>
      </dgm:prSet>
      <dgm:spPr/>
    </dgm:pt>
    <dgm:pt modelId="{1A74282B-89BB-4892-A833-B9B06313C75E}" type="pres">
      <dgm:prSet presAssocID="{3C60BD98-A41B-41BC-9C39-445300702741}" presName="sibTrans" presStyleCnt="0"/>
      <dgm:spPr/>
    </dgm:pt>
    <dgm:pt modelId="{9824FB78-52A3-4A98-A91F-7CD85F0022BA}" type="pres">
      <dgm:prSet presAssocID="{290246F9-29A7-4779-858A-C324BD248522}" presName="node" presStyleLbl="node1" presStyleIdx="3" presStyleCnt="5" custScaleX="127585" custLinFactNeighborX="-21067" custLinFactNeighborY="-5368">
        <dgm:presLayoutVars>
          <dgm:bulletEnabled val="1"/>
        </dgm:presLayoutVars>
      </dgm:prSet>
      <dgm:spPr/>
    </dgm:pt>
    <dgm:pt modelId="{47B2FE96-0D2E-468A-AE51-55B8FC5218BC}" type="pres">
      <dgm:prSet presAssocID="{47D46790-FB3B-4F08-AE42-1081F7E15B1E}" presName="sibTrans" presStyleCnt="0"/>
      <dgm:spPr/>
    </dgm:pt>
    <dgm:pt modelId="{278E1C1B-0829-473D-ABD2-E7AFD5660082}" type="pres">
      <dgm:prSet presAssocID="{03119BBB-166A-465B-A455-7DB29B64B39F}" presName="node" presStyleLbl="node1" presStyleIdx="4" presStyleCnt="5" custLinFactNeighborX="-14770" custLinFactNeighborY="-5368">
        <dgm:presLayoutVars>
          <dgm:bulletEnabled val="1"/>
        </dgm:presLayoutVars>
      </dgm:prSet>
      <dgm:spPr/>
    </dgm:pt>
  </dgm:ptLst>
  <dgm:cxnLst>
    <dgm:cxn modelId="{926EE303-ED32-4181-A33E-2793DB433816}" type="presOf" srcId="{5901BDCD-815D-4FBF-B352-1728E4C90474}" destId="{4181C028-B581-4189-986C-47F16B7EEECC}" srcOrd="0" destOrd="0" presId="urn:microsoft.com/office/officeart/2005/8/layout/default"/>
    <dgm:cxn modelId="{B50EAE17-4FA8-4BFD-90FB-E35AAE560C40}" srcId="{5901BDCD-815D-4FBF-B352-1728E4C90474}" destId="{9D3F0114-F8B9-4A03-9143-D9F125BF228B}" srcOrd="0" destOrd="0" parTransId="{556D9BFD-1D42-48F0-BFEA-65D95145D79E}" sibTransId="{F586F97C-6F2F-43DF-AF15-B553FFCAF201}"/>
    <dgm:cxn modelId="{94110D2C-DE82-4CEF-85C4-EB3519C9B101}" srcId="{5901BDCD-815D-4FBF-B352-1728E4C90474}" destId="{F35530E0-DC0E-473E-8134-8B45BD2F8065}" srcOrd="2" destOrd="0" parTransId="{DB0CB426-F0F5-4896-A9B8-CA975000C3FA}" sibTransId="{3C60BD98-A41B-41BC-9C39-445300702741}"/>
    <dgm:cxn modelId="{16B3B13D-183D-47FE-840B-ED4E012E1F19}" srcId="{5901BDCD-815D-4FBF-B352-1728E4C90474}" destId="{03119BBB-166A-465B-A455-7DB29B64B39F}" srcOrd="4" destOrd="0" parTransId="{28D87DDD-2658-4842-AC5D-E1165E1C078E}" sibTransId="{E024E27B-5B90-48EB-86A8-3FB0A302D108}"/>
    <dgm:cxn modelId="{97FEF54F-9362-4438-ACFC-61D21012645D}" srcId="{5901BDCD-815D-4FBF-B352-1728E4C90474}" destId="{290246F9-29A7-4779-858A-C324BD248522}" srcOrd="3" destOrd="0" parTransId="{EF1E2272-34C9-4C72-9242-5534CB542C11}" sibTransId="{47D46790-FB3B-4F08-AE42-1081F7E15B1E}"/>
    <dgm:cxn modelId="{11F37570-9AA1-4782-992D-60DC511CD394}" type="presOf" srcId="{DD2059E7-FFDB-42A1-B2A0-ED38BDBE1069}" destId="{177803DE-35A2-4873-9601-916A815104B5}" srcOrd="0" destOrd="0" presId="urn:microsoft.com/office/officeart/2005/8/layout/default"/>
    <dgm:cxn modelId="{F7CEE455-38D2-4AB7-8956-B53563CE3566}" srcId="{5901BDCD-815D-4FBF-B352-1728E4C90474}" destId="{DD2059E7-FFDB-42A1-B2A0-ED38BDBE1069}" srcOrd="1" destOrd="0" parTransId="{F831637F-E481-4458-BAD0-C2C4B85AEC42}" sibTransId="{B87D5250-3BB3-4C97-B4B8-E20A942B9A54}"/>
    <dgm:cxn modelId="{78BF8AC5-51ED-4162-9289-9FC3ABF125AB}" type="presOf" srcId="{03119BBB-166A-465B-A455-7DB29B64B39F}" destId="{278E1C1B-0829-473D-ABD2-E7AFD5660082}" srcOrd="0" destOrd="0" presId="urn:microsoft.com/office/officeart/2005/8/layout/default"/>
    <dgm:cxn modelId="{F44AD2D3-F1F7-4B58-BC6D-3824490C470A}" type="presOf" srcId="{F35530E0-DC0E-473E-8134-8B45BD2F8065}" destId="{C9D87747-2138-4427-9327-9293931E23E1}" srcOrd="0" destOrd="0" presId="urn:microsoft.com/office/officeart/2005/8/layout/default"/>
    <dgm:cxn modelId="{2EA4E7F4-55F9-46C7-8050-6DD7B2851BE5}" type="presOf" srcId="{290246F9-29A7-4779-858A-C324BD248522}" destId="{9824FB78-52A3-4A98-A91F-7CD85F0022BA}" srcOrd="0" destOrd="0" presId="urn:microsoft.com/office/officeart/2005/8/layout/default"/>
    <dgm:cxn modelId="{D174BAF5-D951-4F8B-9560-4DDC9C245BE9}" type="presOf" srcId="{9D3F0114-F8B9-4A03-9143-D9F125BF228B}" destId="{45854588-9A20-4131-A6AF-B80451E7D8B8}" srcOrd="0" destOrd="0" presId="urn:microsoft.com/office/officeart/2005/8/layout/default"/>
    <dgm:cxn modelId="{928DE86F-DDDB-491F-B1C0-EA55C8158071}" type="presParOf" srcId="{4181C028-B581-4189-986C-47F16B7EEECC}" destId="{45854588-9A20-4131-A6AF-B80451E7D8B8}" srcOrd="0" destOrd="0" presId="urn:microsoft.com/office/officeart/2005/8/layout/default"/>
    <dgm:cxn modelId="{E4831661-7B8E-45B5-8CFA-16626EC68C54}" type="presParOf" srcId="{4181C028-B581-4189-986C-47F16B7EEECC}" destId="{A67666A8-CDFA-4E21-B26A-804F2577266C}" srcOrd="1" destOrd="0" presId="urn:microsoft.com/office/officeart/2005/8/layout/default"/>
    <dgm:cxn modelId="{06763A1A-333D-4343-808B-3BD6A951BB3A}" type="presParOf" srcId="{4181C028-B581-4189-986C-47F16B7EEECC}" destId="{177803DE-35A2-4873-9601-916A815104B5}" srcOrd="2" destOrd="0" presId="urn:microsoft.com/office/officeart/2005/8/layout/default"/>
    <dgm:cxn modelId="{34E74431-1C00-46D3-921D-4E068D5F4345}" type="presParOf" srcId="{4181C028-B581-4189-986C-47F16B7EEECC}" destId="{8B779F77-E8E0-4AD0-A21C-FDB5DABAB1C6}" srcOrd="3" destOrd="0" presId="urn:microsoft.com/office/officeart/2005/8/layout/default"/>
    <dgm:cxn modelId="{3D1F2D80-690A-4254-A47A-2D97D51A2DCF}" type="presParOf" srcId="{4181C028-B581-4189-986C-47F16B7EEECC}" destId="{C9D87747-2138-4427-9327-9293931E23E1}" srcOrd="4" destOrd="0" presId="urn:microsoft.com/office/officeart/2005/8/layout/default"/>
    <dgm:cxn modelId="{1C079AFF-6805-4A23-8676-B4FB325B0FE5}" type="presParOf" srcId="{4181C028-B581-4189-986C-47F16B7EEECC}" destId="{1A74282B-89BB-4892-A833-B9B06313C75E}" srcOrd="5" destOrd="0" presId="urn:microsoft.com/office/officeart/2005/8/layout/default"/>
    <dgm:cxn modelId="{4C08043A-FA2A-4330-A492-16B59B1C2D1D}" type="presParOf" srcId="{4181C028-B581-4189-986C-47F16B7EEECC}" destId="{9824FB78-52A3-4A98-A91F-7CD85F0022BA}" srcOrd="6" destOrd="0" presId="urn:microsoft.com/office/officeart/2005/8/layout/default"/>
    <dgm:cxn modelId="{0A9ACC10-9B8C-4833-B555-FEB7A9F0CEA1}" type="presParOf" srcId="{4181C028-B581-4189-986C-47F16B7EEECC}" destId="{47B2FE96-0D2E-468A-AE51-55B8FC5218BC}" srcOrd="7" destOrd="0" presId="urn:microsoft.com/office/officeart/2005/8/layout/default"/>
    <dgm:cxn modelId="{7B8B728E-19E7-429E-87F2-9DF04A091B67}" type="presParOf" srcId="{4181C028-B581-4189-986C-47F16B7EEECC}" destId="{278E1C1B-0829-473D-ABD2-E7AFD566008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70FD8F-0050-42E3-8B3A-6ED7CFB9852E}" type="doc">
      <dgm:prSet loTypeId="urn:microsoft.com/office/officeart/2005/8/layout/vList2" loCatId="list" qsTypeId="urn:microsoft.com/office/officeart/2005/8/quickstyle/simple1" qsCatId="simple" csTypeId="urn:microsoft.com/office/officeart/2018/5/colors/Iconchunking_neutralbg_colorful1" csCatId="colorful" phldr="1"/>
      <dgm:spPr/>
      <dgm:t>
        <a:bodyPr/>
        <a:lstStyle/>
        <a:p>
          <a:endParaRPr lang="en-US"/>
        </a:p>
      </dgm:t>
    </dgm:pt>
    <dgm:pt modelId="{8DB5D7D5-6A1C-4ABC-8850-759A9D876047}">
      <dgm:prSet custT="1"/>
      <dgm:spPr/>
      <dgm:t>
        <a:bodyPr/>
        <a:lstStyle/>
        <a:p>
          <a:pPr>
            <a:lnSpc>
              <a:spcPct val="100000"/>
            </a:lnSpc>
          </a:pPr>
          <a:r>
            <a:rPr lang="en-US" sz="2400" dirty="0"/>
            <a:t>Use person-centered understandable language, not vague wording or clinical jargon.</a:t>
          </a:r>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26BFAB08-EE91-4E1D-A1B7-7ED1FDAB6ECA}" type="pres">
      <dgm:prSet presAssocID="{6A70FD8F-0050-42E3-8B3A-6ED7CFB9852E}" presName="linear" presStyleCnt="0">
        <dgm:presLayoutVars>
          <dgm:animLvl val="lvl"/>
          <dgm:resizeHandles val="exact"/>
        </dgm:presLayoutVars>
      </dgm:prSet>
      <dgm:spPr/>
    </dgm:pt>
    <dgm:pt modelId="{66C21B90-1383-4CCF-86C3-7FDF74DACD97}" type="pres">
      <dgm:prSet presAssocID="{8DB5D7D5-6A1C-4ABC-8850-759A9D876047}" presName="parentText" presStyleLbl="node1" presStyleIdx="0" presStyleCnt="1" custScaleY="118811" custLinFactNeighborX="359" custLinFactNeighborY="50658">
        <dgm:presLayoutVars>
          <dgm:chMax val="0"/>
          <dgm:bulletEnabled val="1"/>
        </dgm:presLayoutVars>
      </dgm:prSet>
      <dgm:spPr/>
    </dgm:pt>
  </dgm:ptLst>
  <dgm:cxnLst>
    <dgm:cxn modelId="{661F6E9E-5506-4EF1-86BA-EFB2565F5765}" type="presOf" srcId="{6A70FD8F-0050-42E3-8B3A-6ED7CFB9852E}" destId="{26BFAB08-EE91-4E1D-A1B7-7ED1FDAB6ECA}" srcOrd="0" destOrd="0" presId="urn:microsoft.com/office/officeart/2005/8/layout/vList2"/>
    <dgm:cxn modelId="{C5202EE1-10E9-4076-9D55-9E0CF8B152AF}" srcId="{6A70FD8F-0050-42E3-8B3A-6ED7CFB9852E}" destId="{8DB5D7D5-6A1C-4ABC-8850-759A9D876047}" srcOrd="0" destOrd="0" parTransId="{D8874F40-D7B0-41DE-BB6F-A6014FEAB2D7}" sibTransId="{BD6E0A2E-99C8-4F5A-971A-CD211D1099FF}"/>
    <dgm:cxn modelId="{794C54F1-D9CA-4812-BB48-2EE32643F43C}" type="presOf" srcId="{8DB5D7D5-6A1C-4ABC-8850-759A9D876047}" destId="{66C21B90-1383-4CCF-86C3-7FDF74DACD97}" srcOrd="0" destOrd="0" presId="urn:microsoft.com/office/officeart/2005/8/layout/vList2"/>
    <dgm:cxn modelId="{CAEB0216-09FB-45EC-BEDD-EDE587520694}" type="presParOf" srcId="{26BFAB08-EE91-4E1D-A1B7-7ED1FDAB6ECA}" destId="{66C21B90-1383-4CCF-86C3-7FDF74DACD9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21B90-1383-4CCF-86C3-7FDF74DACD97}">
      <dsp:nvSpPr>
        <dsp:cNvPr id="0" name=""/>
        <dsp:cNvSpPr/>
      </dsp:nvSpPr>
      <dsp:spPr>
        <a:xfrm>
          <a:off x="0" y="123914"/>
          <a:ext cx="7012370" cy="1940049"/>
        </a:xfrm>
        <a:prstGeom prst="round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ct val="35000"/>
            </a:spcAft>
            <a:buNone/>
          </a:pPr>
          <a:r>
            <a:rPr lang="en-US" sz="1600" kern="1200" dirty="0"/>
            <a:t>A denial statement gives the reason, or reasons, for the notice of ABD, and the policy and/or authority that was relied upon to make the determination. It is the “story” about what services were requested, what treatment was received, what behaviors have been observed, why the care is not medically necessary, and describes the appropriate level of care, if any, available to address the person’s needs.</a:t>
          </a:r>
        </a:p>
      </dsp:txBody>
      <dsp:txXfrm>
        <a:off x="94705" y="218619"/>
        <a:ext cx="6822960" cy="175063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54588-9A20-4131-A6AF-B80451E7D8B8}">
      <dsp:nvSpPr>
        <dsp:cNvPr id="0" name=""/>
        <dsp:cNvSpPr/>
      </dsp:nvSpPr>
      <dsp:spPr>
        <a:xfrm>
          <a:off x="171450" y="0"/>
          <a:ext cx="3321843" cy="1993106"/>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The denial rationale and evidence to support the denial.</a:t>
          </a:r>
          <a:br>
            <a:rPr lang="en-US" sz="2000" kern="1200" dirty="0"/>
          </a:br>
          <a:endParaRPr lang="en-US" sz="2000" kern="1200" dirty="0"/>
        </a:p>
        <a:p>
          <a:pPr marL="0" lvl="0" indent="0" algn="ctr" defTabSz="889000">
            <a:lnSpc>
              <a:spcPct val="90000"/>
            </a:lnSpc>
            <a:spcBef>
              <a:spcPct val="0"/>
            </a:spcBef>
            <a:spcAft>
              <a:spcPct val="35000"/>
            </a:spcAft>
            <a:buNone/>
          </a:pPr>
          <a:r>
            <a:rPr lang="en-US" sz="2000" kern="1200" dirty="0"/>
            <a:t>(G&amp;A Technical Requirements: IV(A)(4)) </a:t>
          </a:r>
        </a:p>
      </dsp:txBody>
      <dsp:txXfrm>
        <a:off x="171450" y="0"/>
        <a:ext cx="3321843" cy="1993106"/>
      </dsp:txXfrm>
    </dsp:sp>
    <dsp:sp modelId="{177803DE-35A2-4873-9601-916A815104B5}">
      <dsp:nvSpPr>
        <dsp:cNvPr id="0" name=""/>
        <dsp:cNvSpPr/>
      </dsp:nvSpPr>
      <dsp:spPr>
        <a:xfrm>
          <a:off x="3959082" y="0"/>
          <a:ext cx="3321843" cy="1993106"/>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 specific statement about why the services are not medically necessary.</a:t>
          </a:r>
        </a:p>
      </dsp:txBody>
      <dsp:txXfrm>
        <a:off x="3959082" y="0"/>
        <a:ext cx="3321843" cy="1993106"/>
      </dsp:txXfrm>
    </dsp:sp>
    <dsp:sp modelId="{C9D87747-2138-4427-9327-9293931E23E1}">
      <dsp:nvSpPr>
        <dsp:cNvPr id="0" name=""/>
        <dsp:cNvSpPr/>
      </dsp:nvSpPr>
      <dsp:spPr>
        <a:xfrm>
          <a:off x="7650956" y="0"/>
          <a:ext cx="3321843" cy="19931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 recommendation for an alternative level of care to meet the person’s current needs, if applicable.</a:t>
          </a:r>
        </a:p>
      </dsp:txBody>
      <dsp:txXfrm>
        <a:off x="7650956" y="0"/>
        <a:ext cx="3321843" cy="1993106"/>
      </dsp:txXfrm>
    </dsp:sp>
    <dsp:sp modelId="{9824FB78-52A3-4A98-A91F-7CD85F0022BA}">
      <dsp:nvSpPr>
        <dsp:cNvPr id="0" name=""/>
        <dsp:cNvSpPr/>
      </dsp:nvSpPr>
      <dsp:spPr>
        <a:xfrm>
          <a:off x="840485" y="2221277"/>
          <a:ext cx="4238174" cy="1993106"/>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Identification of the specific services under review, the effective date of the authorization, a brief personalized description of why the person was receiving services (if they were), and the relevant symptoms/behaviors the person was having at the time of the request.</a:t>
          </a:r>
        </a:p>
      </dsp:txBody>
      <dsp:txXfrm>
        <a:off x="840485" y="2221277"/>
        <a:ext cx="4238174" cy="1993106"/>
      </dsp:txXfrm>
    </dsp:sp>
    <dsp:sp modelId="{278E1C1B-0829-473D-ABD2-E7AFD5660082}">
      <dsp:nvSpPr>
        <dsp:cNvPr id="0" name=""/>
        <dsp:cNvSpPr/>
      </dsp:nvSpPr>
      <dsp:spPr>
        <a:xfrm>
          <a:off x="5620021" y="2221277"/>
          <a:ext cx="3321843" cy="199310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A description of the treatment the person received if they have been receiving services.</a:t>
          </a:r>
        </a:p>
      </dsp:txBody>
      <dsp:txXfrm>
        <a:off x="5620021" y="2221277"/>
        <a:ext cx="3321843" cy="19931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21B90-1383-4CCF-86C3-7FDF74DACD97}">
      <dsp:nvSpPr>
        <dsp:cNvPr id="0" name=""/>
        <dsp:cNvSpPr/>
      </dsp:nvSpPr>
      <dsp:spPr>
        <a:xfrm>
          <a:off x="0" y="39157"/>
          <a:ext cx="7012370" cy="1445692"/>
        </a:xfrm>
        <a:prstGeom prst="roundRect">
          <a:avLst/>
        </a:prstGeom>
        <a:solidFill>
          <a:schemeClr val="accent2">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kern="1200" dirty="0"/>
            <a:t>Use person-centered understandable language, not vague wording or clinical jargon.</a:t>
          </a:r>
        </a:p>
      </dsp:txBody>
      <dsp:txXfrm>
        <a:off x="70573" y="109730"/>
        <a:ext cx="6871224" cy="130454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8796EA6-6F25-4F19-87BA-7ADCC16DAEFF}" type="datetimeFigureOut">
              <a:rPr lang="en-US" smtClean="0"/>
              <a:t>10/12/2026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4E50CC-F33A-4EF4-9F12-93EC4A21A0CF}" type="slidenum">
              <a:rPr lang="en-US" smtClean="0"/>
              <a:t>‹#›</a:t>
            </a:fld>
            <a:endParaRPr lang="en-US"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9C172E-A8B5-46F6-B05C-DFA3E2E0F207}" type="datetimeFigureOut">
              <a:rPr lang="en-US" smtClean="0"/>
              <a:t>10/12/2026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674CE4-FBD8-4481-AEFB-CA53E599A745}" type="slidenum">
              <a:rPr lang="en-US" smtClean="0"/>
              <a:t>‹#›</a:t>
            </a:fld>
            <a:endParaRPr lang="en-US"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674CE4-FBD8-4481-AEFB-CA53E599A745}" type="slidenum">
              <a:rPr lang="en-US" smtClean="0"/>
              <a:t>1</a:t>
            </a:fld>
            <a:endParaRPr lang="en-US"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contains audio.  Please click the speaker on each slide to hear the narration.</a:t>
            </a:r>
          </a:p>
        </p:txBody>
      </p:sp>
      <p:sp>
        <p:nvSpPr>
          <p:cNvPr id="4" name="Slide Number Placeholder 3"/>
          <p:cNvSpPr>
            <a:spLocks noGrp="1"/>
          </p:cNvSpPr>
          <p:nvPr>
            <p:ph type="sldNum" sz="quarter" idx="5"/>
          </p:nvPr>
        </p:nvSpPr>
        <p:spPr/>
        <p:txBody>
          <a:bodyPr/>
          <a:lstStyle/>
          <a:p>
            <a:fld id="{32674CE4-FBD8-4481-AEFB-CA53E599A745}" type="slidenum">
              <a:rPr lang="en-US" smtClean="0"/>
              <a:t>2</a:t>
            </a:fld>
            <a:endParaRPr lang="en-US" dirty="0"/>
          </a:p>
        </p:txBody>
      </p:sp>
    </p:spTree>
    <p:extLst>
      <p:ext uri="{BB962C8B-B14F-4D97-AF65-F5344CB8AC3E}">
        <p14:creationId xmlns:p14="http://schemas.microsoft.com/office/powerpoint/2010/main" val="4210977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Welcome to the Lakeshore Regional Entity Notice of Adverse Benefit Determination Training. Upon completion of this training, you should understand: </a:t>
            </a:r>
          </a:p>
          <a:p>
            <a:pPr marL="171450" indent="-171450">
              <a:buFont typeface="Arial" panose="020B0604020202020204" pitchFamily="34" charset="0"/>
              <a:buChar char="•"/>
            </a:pPr>
            <a:r>
              <a:rPr lang="en-US" dirty="0"/>
              <a:t>How an NABD is defined and when to use it</a:t>
            </a:r>
          </a:p>
          <a:p>
            <a:pPr marL="171450" indent="-171450">
              <a:buFont typeface="Arial" panose="020B0604020202020204" pitchFamily="34" charset="0"/>
              <a:buChar char="•"/>
            </a:pPr>
            <a:r>
              <a:rPr lang="en-US" dirty="0"/>
              <a:t>The regulations that dictate the process and how it is executed</a:t>
            </a:r>
          </a:p>
          <a:p>
            <a:pPr marL="171450" indent="-171450">
              <a:buFont typeface="Arial" panose="020B0604020202020204" pitchFamily="34" charset="0"/>
              <a:buChar char="•"/>
            </a:pPr>
            <a:r>
              <a:rPr lang="en-US" dirty="0"/>
              <a:t>How to properly write a denial statement</a:t>
            </a:r>
          </a:p>
          <a:p>
            <a:pPr marL="171450" indent="-171450">
              <a:buFont typeface="Arial" panose="020B0604020202020204" pitchFamily="34" charset="0"/>
              <a:buChar char="•"/>
            </a:pPr>
            <a:r>
              <a:rPr lang="en-US" dirty="0"/>
              <a:t>Expectations regarding citations </a:t>
            </a:r>
          </a:p>
        </p:txBody>
      </p:sp>
      <p:sp>
        <p:nvSpPr>
          <p:cNvPr id="4" name="Slide Number Placeholder 3"/>
          <p:cNvSpPr>
            <a:spLocks noGrp="1"/>
          </p:cNvSpPr>
          <p:nvPr>
            <p:ph type="sldNum" sz="quarter" idx="10"/>
          </p:nvPr>
        </p:nvSpPr>
        <p:spPr/>
        <p:txBody>
          <a:bodyPr/>
          <a:lstStyle/>
          <a:p>
            <a:fld id="{CF2FD335-6D8E-486A-8F5F-DFC7325903FF}" type="slidenum">
              <a:rPr lang="en-US" smtClean="0"/>
              <a:t>3</a:t>
            </a:fld>
            <a:endParaRPr lang="en-US" dirty="0"/>
          </a:p>
        </p:txBody>
      </p:sp>
    </p:spTree>
    <p:extLst>
      <p:ext uri="{BB962C8B-B14F-4D97-AF65-F5344CB8AC3E}">
        <p14:creationId xmlns:p14="http://schemas.microsoft.com/office/powerpoint/2010/main" val="1188670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 Adverse Benefit Determination is defined as any decision that denies or limits authorization of a requested service; reduces, suspends, or terminates an authorized service, denies payment of a service, or fails to provide services in the timeframes provided under 42CFR. A Notice of Adverse Benefit Determination, commonly referred to as a “NABD”, must be sent to an enrollee any time there is an action made by the CMH or Provider that impacts the services received by a recipient. While notice is required for both Medicaid and Non-Medicaid recipients, this presentation will focus on notices given to recipients of Medicaid services. </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4</a:t>
            </a:fld>
            <a:endParaRPr lang="en-US" dirty="0"/>
          </a:p>
        </p:txBody>
      </p:sp>
    </p:spTree>
    <p:extLst>
      <p:ext uri="{BB962C8B-B14F-4D97-AF65-F5344CB8AC3E}">
        <p14:creationId xmlns:p14="http://schemas.microsoft.com/office/powerpoint/2010/main" val="2334686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legal process governing NABDs is found in part 42, subpart F, 438.400 of the Code of Federal Regulations. Adherence to this process is required by the contracts held between the Michigan Department of Health and Human Services, the Community Mental Health Service Providers, and all contracted behavioral health providers within the region. Expectations are also outlined within LRE and CMHSP policy.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5</a:t>
            </a:fld>
            <a:endParaRPr lang="en-US" dirty="0"/>
          </a:p>
        </p:txBody>
      </p:sp>
    </p:spTree>
    <p:extLst>
      <p:ext uri="{BB962C8B-B14F-4D97-AF65-F5344CB8AC3E}">
        <p14:creationId xmlns:p14="http://schemas.microsoft.com/office/powerpoint/2010/main" val="1285933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circumstances when a notice of adverse benefit determination must be generated.  </a:t>
            </a:r>
          </a:p>
          <a:p>
            <a:pPr marL="171450" indent="-171450">
              <a:buFont typeface="Arial" panose="020B0604020202020204" pitchFamily="34" charset="0"/>
              <a:buChar char="•"/>
            </a:pPr>
            <a:r>
              <a:rPr lang="en-US" dirty="0"/>
              <a:t>When a requested service or payment for a service are denied or partially denied,</a:t>
            </a:r>
          </a:p>
          <a:p>
            <a:pPr marL="171450" indent="-171450">
              <a:buFont typeface="Arial" panose="020B0604020202020204" pitchFamily="34" charset="0"/>
              <a:buChar char="•"/>
            </a:pPr>
            <a:r>
              <a:rPr lang="en-US" dirty="0"/>
              <a:t>When an authorized service is reduced, terminated, or suspended,</a:t>
            </a:r>
          </a:p>
          <a:p>
            <a:pPr marL="171450" indent="-171450">
              <a:buFont typeface="Arial" panose="020B0604020202020204" pitchFamily="34" charset="0"/>
              <a:buChar char="•"/>
            </a:pPr>
            <a:r>
              <a:rPr lang="en-US" dirty="0"/>
              <a:t>When a service is authorized in an amount, duration, or scope that is less than requested,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an authorization decision for a requested service is not made within 14 calendar days of the request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Failure to provide services within 14 calendar days of the start date agreed upon during person-centered planning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Failure to make a standard authorization decision and provide notice within 14 calendar days of the service request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Failure to make an expedited authorization decision within 72 hours of the request for services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When a grievance is not completed or a notice of grievance resolution is not given within the 90 calendar day timeframe,</a:t>
            </a:r>
          </a:p>
          <a:p>
            <a:pPr marL="0" indent="0">
              <a:buFont typeface="Arial" panose="020B0604020202020204" pitchFamily="34" charset="0"/>
              <a:buNone/>
            </a:pPr>
            <a:endParaRPr lang="en-US" dirty="0">
              <a:highlight>
                <a:srgbClr val="FFFF00"/>
              </a:highlight>
            </a:endParaRPr>
          </a:p>
          <a:p>
            <a:pPr marL="0" indent="0">
              <a:buFont typeface="Arial" panose="020B0604020202020204" pitchFamily="34" charset="0"/>
              <a:buNone/>
            </a:pPr>
            <a:r>
              <a:rPr lang="en-US" dirty="0">
                <a:highlight>
                  <a:srgbClr val="FFFF00"/>
                </a:highlight>
              </a:rPr>
              <a:t>An NABD acknowledgement is required within the treatment plan or Inpatient Plan of Service. This does not need to be a copy of the NABD in its entirety, but the plan must contain information regarding the client’s right to request an appeal if they disagree with any changes to currently authorized services within their treatment plan.</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6</a:t>
            </a:fld>
            <a:endParaRPr lang="en-US" dirty="0"/>
          </a:p>
        </p:txBody>
      </p:sp>
    </p:spTree>
    <p:extLst>
      <p:ext uri="{BB962C8B-B14F-4D97-AF65-F5344CB8AC3E}">
        <p14:creationId xmlns:p14="http://schemas.microsoft.com/office/powerpoint/2010/main" val="1680795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7</a:t>
            </a:fld>
            <a:endParaRPr lang="en-US" dirty="0"/>
          </a:p>
        </p:txBody>
      </p:sp>
    </p:spTree>
    <p:extLst>
      <p:ext uri="{BB962C8B-B14F-4D97-AF65-F5344CB8AC3E}">
        <p14:creationId xmlns:p14="http://schemas.microsoft.com/office/powerpoint/2010/main" val="3030552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cannot make an authorization decision within 14 calendar days from the date of receipt of the request for services, you must file a service authorization request with the LRE. If approved, this will grant you an extra 14 days to make the decision.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may request an extension if you can demonstrate that it is in the client’s best interest.</a:t>
            </a:r>
          </a:p>
          <a:p>
            <a:r>
              <a:rPr lang="en-US" dirty="0"/>
              <a:t>A service authorization form must be filled out and provided to the LRE and placed in the client’s file.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674CE4-FBD8-4481-AEFB-CA53E599A7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1343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674CE4-FBD8-4481-AEFB-CA53E599A745}" type="slidenum">
              <a:rPr lang="en-US" smtClean="0"/>
              <a:t>12</a:t>
            </a:fld>
            <a:endParaRPr lang="en-US" dirty="0"/>
          </a:p>
        </p:txBody>
      </p:sp>
    </p:spTree>
    <p:extLst>
      <p:ext uri="{BB962C8B-B14F-4D97-AF65-F5344CB8AC3E}">
        <p14:creationId xmlns:p14="http://schemas.microsoft.com/office/powerpoint/2010/main" val="1734367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674CE4-FBD8-4481-AEFB-CA53E599A745}" type="slidenum">
              <a:rPr lang="en-US" smtClean="0"/>
              <a:t>13</a:t>
            </a:fld>
            <a:endParaRPr lang="en-US" dirty="0"/>
          </a:p>
        </p:txBody>
      </p:sp>
    </p:spTree>
    <p:extLst>
      <p:ext uri="{BB962C8B-B14F-4D97-AF65-F5344CB8AC3E}">
        <p14:creationId xmlns:p14="http://schemas.microsoft.com/office/powerpoint/2010/main" val="520536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42CFR states that written notice in the form of an NABD must be given to the enrollee. This includes parents of minors, guardians, or authorized representatives. If a provider is requesting a service which is denied or is less than requested, notice must be given to the provider.  However, notice to the provider does not need to be in writing.</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14</a:t>
            </a:fld>
            <a:endParaRPr lang="en-US" dirty="0"/>
          </a:p>
        </p:txBody>
      </p:sp>
    </p:spTree>
    <p:extLst>
      <p:ext uri="{BB962C8B-B14F-4D97-AF65-F5344CB8AC3E}">
        <p14:creationId xmlns:p14="http://schemas.microsoft.com/office/powerpoint/2010/main" val="1320493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NABDs can be divided into two categories: “advance” notice and “adequate” notice.  The NABD is the same template, but they vary in regard to the timing in which the notice must be given.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An advance notice is used when there is a change regarding a service that the individual is currently receiving.  The authorization must be active.  The NABD must be provided at least 10 calendar days prior to the effective date of the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An adequate notice is used when the individual asks for a new service or payment of a service but is denied. There are no active authorizations. The NABD must be given at the time of the denial.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If an individual’s services are being reauthorized (such as during an update to the IPOS), an NABD must be given if existing/requested services are limited or denied.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It is important to remember to always place a copy of the NABD into the client’s record.</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15</a:t>
            </a:fld>
            <a:endParaRPr lang="en-US" dirty="0"/>
          </a:p>
        </p:txBody>
      </p:sp>
    </p:spTree>
    <p:extLst>
      <p:ext uri="{BB962C8B-B14F-4D97-AF65-F5344CB8AC3E}">
        <p14:creationId xmlns:p14="http://schemas.microsoft.com/office/powerpoint/2010/main" val="712294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must be present on the NABD that gives the client a clear understanding of the reason for the notice and additional rights that the individual has when filing an appeal.  The specific information that is needed includes:</a:t>
            </a:r>
          </a:p>
          <a:p>
            <a:pPr marL="171450" indent="-171450">
              <a:buFont typeface="Arial" panose="020B0604020202020204" pitchFamily="34" charset="0"/>
              <a:buChar char="•"/>
            </a:pPr>
            <a:r>
              <a:rPr lang="en-US" dirty="0"/>
              <a:t>Notification that 42 CFR provides the basic legal authority for the CMH to limit services appropriately</a:t>
            </a:r>
          </a:p>
          <a:p>
            <a:pPr marL="171450" indent="-171450">
              <a:buFont typeface="Arial" panose="020B0604020202020204" pitchFamily="34" charset="0"/>
              <a:buChar char="•"/>
            </a:pPr>
            <a:r>
              <a:rPr lang="en-US" dirty="0"/>
              <a:t>A description of the action that is being taken that effects the individual’s services</a:t>
            </a:r>
          </a:p>
          <a:p>
            <a:pPr marL="171450" indent="-171450">
              <a:buFont typeface="Arial" panose="020B0604020202020204" pitchFamily="34" charset="0"/>
              <a:buChar char="•"/>
            </a:pPr>
            <a:r>
              <a:rPr lang="en-US" dirty="0"/>
              <a:t>A clear reason for WHY that action is being taken in language that the individual can understand</a:t>
            </a:r>
          </a:p>
          <a:p>
            <a:pPr marL="171450" indent="-171450">
              <a:buFont typeface="Arial" panose="020B0604020202020204" pitchFamily="34" charset="0"/>
              <a:buChar char="•"/>
            </a:pPr>
            <a:r>
              <a:rPr lang="en-US" dirty="0"/>
              <a:t>The policy/authority that was used to make the determination</a:t>
            </a:r>
          </a:p>
          <a:p>
            <a:pPr marL="171450" indent="-171450">
              <a:buFont typeface="Arial" panose="020B0604020202020204" pitchFamily="34" charset="0"/>
              <a:buChar char="•"/>
            </a:pPr>
            <a:r>
              <a:rPr lang="en-US" dirty="0"/>
              <a:t>Notice that the individual has the right to request copies of the documents and other information that are relevant to the action at no cost to them</a:t>
            </a:r>
          </a:p>
          <a:p>
            <a:pPr marL="171450" indent="-171450">
              <a:buFont typeface="Arial" panose="020B0604020202020204" pitchFamily="34" charset="0"/>
              <a:buChar char="•"/>
            </a:pPr>
            <a:r>
              <a:rPr lang="en-US" dirty="0"/>
              <a:t>Notice that the individual has the right to ask for an appeal, and the right to ask for a State Fair Hearing if the appeal is not in their favor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16</a:t>
            </a:fld>
            <a:endParaRPr lang="en-US" dirty="0"/>
          </a:p>
        </p:txBody>
      </p:sp>
    </p:spTree>
    <p:extLst>
      <p:ext uri="{BB962C8B-B14F-4D97-AF65-F5344CB8AC3E}">
        <p14:creationId xmlns:p14="http://schemas.microsoft.com/office/powerpoint/2010/main" val="2480486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Information regarding expedited appeals </a:t>
            </a:r>
          </a:p>
          <a:p>
            <a:pPr marL="171450" indent="-171450">
              <a:buFont typeface="Arial" panose="020B0604020202020204" pitchFamily="34" charset="0"/>
              <a:buChar char="•"/>
            </a:pPr>
            <a:r>
              <a:rPr lang="en-US" dirty="0"/>
              <a:t>Information regarding continuation of benefits</a:t>
            </a:r>
          </a:p>
          <a:p>
            <a:pPr marL="171450" indent="-171450">
              <a:buFont typeface="Arial" panose="020B0604020202020204" pitchFamily="34" charset="0"/>
              <a:buChar char="•"/>
            </a:pPr>
            <a:r>
              <a:rPr lang="en-US" dirty="0"/>
              <a:t>An explanation that with written consent, an individual may name a representative of their choice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dirty="0"/>
              <a:t>You must use the MDHHS Notice of Adverse Benefit Determination template, including taglines </a:t>
            </a:r>
          </a:p>
        </p:txBody>
      </p:sp>
      <p:sp>
        <p:nvSpPr>
          <p:cNvPr id="4" name="Slide Number Placeholder 3"/>
          <p:cNvSpPr>
            <a:spLocks noGrp="1"/>
          </p:cNvSpPr>
          <p:nvPr>
            <p:ph type="sldNum" sz="quarter" idx="5"/>
          </p:nvPr>
        </p:nvSpPr>
        <p:spPr/>
        <p:txBody>
          <a:bodyPr/>
          <a:lstStyle/>
          <a:p>
            <a:fld id="{32674CE4-FBD8-4481-AEFB-CA53E599A745}" type="slidenum">
              <a:rPr lang="en-US" smtClean="0"/>
              <a:t>17</a:t>
            </a:fld>
            <a:endParaRPr lang="en-US" dirty="0"/>
          </a:p>
        </p:txBody>
      </p:sp>
    </p:spTree>
    <p:extLst>
      <p:ext uri="{BB962C8B-B14F-4D97-AF65-F5344CB8AC3E}">
        <p14:creationId xmlns:p14="http://schemas.microsoft.com/office/powerpoint/2010/main" val="33306826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the NABD template that is mandated for use by the state. </a:t>
            </a:r>
          </a:p>
          <a:p>
            <a:r>
              <a:rPr lang="en-US" dirty="0"/>
              <a:t>Section 1 must contain the date that the NABD was mailed as well as the individual’s name and member information.</a:t>
            </a:r>
          </a:p>
          <a:p>
            <a:r>
              <a:rPr lang="en-US" dirty="0"/>
              <a:t>Section 2 is where you must tell the client what is happening to their services: Denied, terminated, delayed,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Section 3 is where the name of the service or services that are affected. Please list ALL affected services.</a:t>
            </a:r>
          </a:p>
          <a:p>
            <a:r>
              <a:rPr lang="en-US" dirty="0"/>
              <a:t>Section 4 must contain the effective date of the action.</a:t>
            </a:r>
          </a:p>
        </p:txBody>
      </p:sp>
      <p:sp>
        <p:nvSpPr>
          <p:cNvPr id="4" name="Slide Number Placeholder 3"/>
          <p:cNvSpPr>
            <a:spLocks noGrp="1"/>
          </p:cNvSpPr>
          <p:nvPr>
            <p:ph type="sldNum" sz="quarter" idx="5"/>
          </p:nvPr>
        </p:nvSpPr>
        <p:spPr/>
        <p:txBody>
          <a:bodyPr/>
          <a:lstStyle/>
          <a:p>
            <a:fld id="{32674CE4-FBD8-4481-AEFB-CA53E599A745}" type="slidenum">
              <a:rPr lang="en-US" smtClean="0"/>
              <a:t>18</a:t>
            </a:fld>
            <a:endParaRPr lang="en-US" dirty="0"/>
          </a:p>
        </p:txBody>
      </p:sp>
    </p:spTree>
    <p:extLst>
      <p:ext uri="{BB962C8B-B14F-4D97-AF65-F5344CB8AC3E}">
        <p14:creationId xmlns:p14="http://schemas.microsoft.com/office/powerpoint/2010/main" val="3146162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5 is where you must put your denial statement. This must be a clear description of why the action occurred in language that the client will understand. For example: if the client didn’t meet medical criteria for inpatient SUD, you must specifically state the reason, such as “you have been to treatment 3 times in the past year and left early each time.” Many appeals and state fair hearings can be avoided through clear denial statements.</a:t>
            </a:r>
          </a:p>
          <a:p>
            <a:r>
              <a:rPr lang="en-US" dirty="0"/>
              <a:t>Section 6 is the area for placing your legal citations.  These citations must match the service description.  For example: If the individual was denied inpatient hospitalization, you must cite the specific section of the Mental Health Code and/or associated rules and guidelines that govern inpatient hospitalization. This citation is in addition to the citation that is required from 42 CFR which allows appropriate restrictions and denials. </a:t>
            </a:r>
          </a:p>
        </p:txBody>
      </p:sp>
      <p:sp>
        <p:nvSpPr>
          <p:cNvPr id="4" name="Slide Number Placeholder 3"/>
          <p:cNvSpPr>
            <a:spLocks noGrp="1"/>
          </p:cNvSpPr>
          <p:nvPr>
            <p:ph type="sldNum" sz="quarter" idx="5"/>
          </p:nvPr>
        </p:nvSpPr>
        <p:spPr/>
        <p:txBody>
          <a:bodyPr/>
          <a:lstStyle/>
          <a:p>
            <a:fld id="{32674CE4-FBD8-4481-AEFB-CA53E599A745}" type="slidenum">
              <a:rPr lang="en-US" smtClean="0"/>
              <a:t>19</a:t>
            </a:fld>
            <a:endParaRPr lang="en-US" dirty="0"/>
          </a:p>
        </p:txBody>
      </p:sp>
    </p:spTree>
    <p:extLst>
      <p:ext uri="{BB962C8B-B14F-4D97-AF65-F5344CB8AC3E}">
        <p14:creationId xmlns:p14="http://schemas.microsoft.com/office/powerpoint/2010/main" val="2170261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Aside from being a best practice, person-centered writing is mandated by rules and regulations that ensure accessibility to all persons receiving Medicaid services.  The Mental Health Code states that materials given to individuals must be in simple terms, explained in a way that they understand. </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LRE Policies 6.0 and 6.9, Customer Services and Information and Accessibility, echo the state regulations regarding 6.9 grade reading level and a min. 12 pt font.  A 6.9 grade level means that the writing is generally understood by someone who has completed the 9</a:t>
            </a:r>
            <a:r>
              <a:rPr kumimoji="0" lang="en-US" sz="1200" b="0" i="0" u="none" strike="noStrike" kern="1200" cap="none" spc="0" normalizeH="0" baseline="3000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th</a:t>
            </a:r>
            <a:r>
              <a:rPr kumimoji="0" lang="en-US" sz="12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 month of 6</a:t>
            </a:r>
            <a:r>
              <a:rPr kumimoji="0" lang="en-US" sz="1200" b="0" i="0" u="none" strike="noStrike" kern="1200" cap="none" spc="0" normalizeH="0" baseline="3000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th</a:t>
            </a:r>
            <a:r>
              <a:rPr kumimoji="0" lang="en-US" sz="12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Times New Roman" panose="02020603050405020304" pitchFamily="18" charset="0"/>
              </a:rPr>
              <a:t> grade.  This reading level is accessible to approximately 80% of the population.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42 CFR 438.10 states that all member materials should be made…in a manner and format that may be easily understood and is readily accessible by enrollees and potential enrollees”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Accessibility rules are also found in the contract between the PIHP/CMHs/and MDHHS. </a:t>
            </a:r>
            <a:r>
              <a:rPr kumimoji="0" lang="en-US" sz="12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mn-cs"/>
              </a:rPr>
              <a:t>State standard requirements also state that specified materials such as NABDs and Grievance notices be written to the member, and not about them.  This is referred to as “consumer centricity”, which is a major part of Person-Centered writing.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20</a:t>
            </a:fld>
            <a:endParaRPr lang="en-US" dirty="0"/>
          </a:p>
        </p:txBody>
      </p:sp>
    </p:spTree>
    <p:extLst>
      <p:ext uri="{BB962C8B-B14F-4D97-AF65-F5344CB8AC3E}">
        <p14:creationId xmlns:p14="http://schemas.microsoft.com/office/powerpoint/2010/main" val="1956907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 centered language is all about the reader, not the writer. As behavioral health professionals, we have a habit of using jargon and overly formal language regardless of who we are engaging.  We are not used to taking off the clinical jacket and tailoring our writing to our audience.  Person centered language is clear, precise, and effective. It presents complex information in a straight-forward way so it is more accessible and easier to read.  It is in fact surprisingly difficult to use plain language to describe complicated ideas and very easy to fill text with superfluous and inflated words.  Why ask the reader to wade through unnecessary words or unfamiliar jargon.  We lose our client’s attention with our materials, not because they lack the intelligence to understand, but because they lack the time. This is a real barrier to knowledge for our clients.  Person centered language is also culturally competent. It is respectful and inclusive and considers the wide range of diversity within our target populations. </a:t>
            </a:r>
          </a:p>
        </p:txBody>
      </p:sp>
      <p:sp>
        <p:nvSpPr>
          <p:cNvPr id="4" name="Slide Number Placeholder 3"/>
          <p:cNvSpPr>
            <a:spLocks noGrp="1"/>
          </p:cNvSpPr>
          <p:nvPr>
            <p:ph type="sldNum" sz="quarter" idx="5"/>
          </p:nvPr>
        </p:nvSpPr>
        <p:spPr/>
        <p:txBody>
          <a:bodyPr/>
          <a:lstStyle/>
          <a:p>
            <a:fld id="{32674CE4-FBD8-4481-AEFB-CA53E599A745}" type="slidenum">
              <a:rPr lang="en-US" smtClean="0"/>
              <a:t>21</a:t>
            </a:fld>
            <a:endParaRPr lang="en-US" dirty="0"/>
          </a:p>
        </p:txBody>
      </p:sp>
    </p:spTree>
    <p:extLst>
      <p:ext uri="{BB962C8B-B14F-4D97-AF65-F5344CB8AC3E}">
        <p14:creationId xmlns:p14="http://schemas.microsoft.com/office/powerpoint/2010/main" val="623300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steps you can take to improve your writing on NABDs and other client materials.  </a:t>
            </a:r>
          </a:p>
          <a:p>
            <a:pPr marL="228600" indent="-228600">
              <a:buAutoNum type="arabicPeriod"/>
            </a:pPr>
            <a:r>
              <a:rPr lang="en-US" dirty="0"/>
              <a:t>Replace fancy words with more simple ones.  For example:  instead of conclude, use end.  In addition to: also.  </a:t>
            </a:r>
          </a:p>
          <a:p>
            <a:pPr marL="228600" indent="-228600">
              <a:buAutoNum type="arabicPeriod"/>
            </a:pPr>
            <a:r>
              <a:rPr lang="en-US" dirty="0"/>
              <a:t>Avoid run-on or lengthy sentences, they will increase your reading level.</a:t>
            </a:r>
          </a:p>
          <a:p>
            <a:pPr marL="228600" indent="-228600">
              <a:buAutoNum type="arabicPeriod"/>
            </a:pPr>
            <a:r>
              <a:rPr lang="en-US" dirty="0"/>
              <a:t>Always speak to the client, not about them:  Instead of saying “Bob (or the client, recipient, etc.) was upset with the counselor”, state “You were upset with the counselor”.  </a:t>
            </a:r>
          </a:p>
          <a:p>
            <a:pPr marL="228600" indent="-228600">
              <a:buAutoNum type="arabicPeriod"/>
            </a:pPr>
            <a:r>
              <a:rPr lang="en-US" dirty="0"/>
              <a:t>Rather than having a large paragraph of text, try using bullet points/lists when possible.  </a:t>
            </a:r>
          </a:p>
          <a:p>
            <a:pPr marL="228600" indent="-228600">
              <a:buAutoNum type="arabicPeriod"/>
            </a:pPr>
            <a:r>
              <a:rPr lang="en-US" dirty="0"/>
              <a:t>Please spell out all acronyms on first use.  Never assume it is understood.</a:t>
            </a:r>
          </a:p>
          <a:p>
            <a:pPr marL="228600" indent="-228600">
              <a:buAutoNum type="arabicPeriod"/>
            </a:pPr>
            <a:r>
              <a:rPr lang="en-US" dirty="0"/>
              <a:t>I recommend utilizing Microsoft Word’s </a:t>
            </a:r>
            <a:r>
              <a:rPr lang="en-US" dirty="0" err="1"/>
              <a:t>Fleish</a:t>
            </a:r>
            <a:r>
              <a:rPr lang="en-US" dirty="0"/>
              <a:t>-Kincaid readability checker tool.</a:t>
            </a:r>
          </a:p>
          <a:p>
            <a:pPr marL="228600" indent="-228600">
              <a:buAutoNum type="arabicPeriod"/>
            </a:pPr>
            <a:r>
              <a:rPr lang="en-US" dirty="0"/>
              <a:t>Use active grammatical style/voice/language, not passive.  It is much more personable, readable, and concise. </a:t>
            </a:r>
          </a:p>
        </p:txBody>
      </p:sp>
      <p:sp>
        <p:nvSpPr>
          <p:cNvPr id="4" name="Slide Number Placeholder 3"/>
          <p:cNvSpPr>
            <a:spLocks noGrp="1"/>
          </p:cNvSpPr>
          <p:nvPr>
            <p:ph type="sldNum" sz="quarter" idx="5"/>
          </p:nvPr>
        </p:nvSpPr>
        <p:spPr/>
        <p:txBody>
          <a:bodyPr/>
          <a:lstStyle/>
          <a:p>
            <a:fld id="{32674CE4-FBD8-4481-AEFB-CA53E599A745}" type="slidenum">
              <a:rPr lang="en-US" smtClean="0"/>
              <a:t>22</a:t>
            </a:fld>
            <a:endParaRPr lang="en-US" dirty="0"/>
          </a:p>
        </p:txBody>
      </p:sp>
    </p:spTree>
    <p:extLst>
      <p:ext uri="{BB962C8B-B14F-4D97-AF65-F5344CB8AC3E}">
        <p14:creationId xmlns:p14="http://schemas.microsoft.com/office/powerpoint/2010/main" val="40203309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This is an issue that is commonly seen on NABDs and grievances. In the English language, common speech patterns and grammatical rules dictate that the verb (action) comes after the subject (actor).  This is called the Active voice.  The box on the right gives several examples of this, such as “The client failed, the director reviewed.” This type of writing is clear, direct, personal, and used for most everyday writing.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When a person puts the verb before the subject, this is called the Passive voice.  The box on the left gives examples of this, such as the drug screen was failed by the client.  This type of writing is used often in clinical or scientific writing, and can be awkward, indirect, and impersonal. </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23</a:t>
            </a:fld>
            <a:endParaRPr lang="en-US" dirty="0"/>
          </a:p>
        </p:txBody>
      </p:sp>
    </p:spTree>
    <p:extLst>
      <p:ext uri="{BB962C8B-B14F-4D97-AF65-F5344CB8AC3E}">
        <p14:creationId xmlns:p14="http://schemas.microsoft.com/office/powerpoint/2010/main" val="492054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effectLst/>
                <a:latin typeface="Arial" panose="020B0604020202020204" pitchFamily="34" charset="0"/>
                <a:ea typeface="Calibri" panose="020F0502020204030204" pitchFamily="34" charset="0"/>
              </a:rPr>
              <a:t>Please read this sentence.  It is likely that as educated individuals you have no problem understanding it.  Even so, you may find it unnecessarily wordy.  Now, trade your clinical jacket for Shawn’s. When you write material intended for those we serve, you HAVE to look at it through their eyes.  When you do, I promise you will begin to easily identify ways to improve. </a:t>
            </a:r>
            <a:endParaRPr lang="en-US" dirty="0"/>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24</a:t>
            </a:fld>
            <a:endParaRPr lang="en-US" dirty="0"/>
          </a:p>
        </p:txBody>
      </p:sp>
    </p:spTree>
    <p:extLst>
      <p:ext uri="{BB962C8B-B14F-4D97-AF65-F5344CB8AC3E}">
        <p14:creationId xmlns:p14="http://schemas.microsoft.com/office/powerpoint/2010/main" val="2094407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22222"/>
                </a:solidFill>
                <a:effectLst/>
                <a:uLnTx/>
                <a:uFillTx/>
                <a:latin typeface="Arial" panose="020B0604020202020204" pitchFamily="34" charset="0"/>
                <a:ea typeface="Calibri" panose="020F0502020204030204" pitchFamily="34" charset="0"/>
                <a:cs typeface="+mn-cs"/>
              </a:rPr>
              <a:t>Now, take a look at this sentence.  This has been edited to be clear and concise while maintaining the original intent of the previous sentence. It is easy to read and understand for a much larger portion of our clientele. Remember: we are not “dumbing it down”, we are “clearing it up” so it is accessible for everyone.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25</a:t>
            </a:fld>
            <a:endParaRPr lang="en-US" dirty="0"/>
          </a:p>
        </p:txBody>
      </p:sp>
    </p:spTree>
    <p:extLst>
      <p:ext uri="{BB962C8B-B14F-4D97-AF65-F5344CB8AC3E}">
        <p14:creationId xmlns:p14="http://schemas.microsoft.com/office/powerpoint/2010/main" val="2519681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purpose of a denial statement in an NABD is to let a person know that their services have been impacted in a negative way. This could be a denial of a requested service, a reduction, termination, or suspension of a service that they are currently receiving, or denial of a service that is less than what the client requested. This is the “story” that helps the individual understand. </a:t>
            </a:r>
          </a:p>
          <a:p>
            <a:r>
              <a:rPr lang="en-US" dirty="0"/>
              <a:t>It is important that the denial statement be clear, contain the necessary information to support the reason for the denial, and that it is free from error. If a case is appealed or goes to State Fair Hearing and the denial statement is not clear or accurate, it may be overturned. </a:t>
            </a:r>
          </a:p>
        </p:txBody>
      </p:sp>
      <p:sp>
        <p:nvSpPr>
          <p:cNvPr id="4" name="Slide Number Placeholder 3"/>
          <p:cNvSpPr>
            <a:spLocks noGrp="1"/>
          </p:cNvSpPr>
          <p:nvPr>
            <p:ph type="sldNum" sz="quarter" idx="5"/>
          </p:nvPr>
        </p:nvSpPr>
        <p:spPr/>
        <p:txBody>
          <a:bodyPr/>
          <a:lstStyle/>
          <a:p>
            <a:fld id="{32674CE4-FBD8-4481-AEFB-CA53E599A745}" type="slidenum">
              <a:rPr lang="en-US" smtClean="0"/>
              <a:t>26</a:t>
            </a:fld>
            <a:endParaRPr lang="en-US" dirty="0"/>
          </a:p>
        </p:txBody>
      </p:sp>
    </p:spTree>
    <p:extLst>
      <p:ext uri="{BB962C8B-B14F-4D97-AF65-F5344CB8AC3E}">
        <p14:creationId xmlns:p14="http://schemas.microsoft.com/office/powerpoint/2010/main" val="2557495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denial statement is comprised of several pieces of information including but not limited to:</a:t>
            </a:r>
          </a:p>
          <a:p>
            <a:pPr marL="171450" indent="-171450">
              <a:buFont typeface="Arial" panose="020B0604020202020204" pitchFamily="34" charset="0"/>
              <a:buChar char="•"/>
            </a:pPr>
            <a:r>
              <a:rPr lang="en-US" dirty="0"/>
              <a:t>The reason for the denial with supporting evidence</a:t>
            </a:r>
          </a:p>
          <a:p>
            <a:pPr marL="171450" indent="-171450">
              <a:buFont typeface="Arial" panose="020B0604020202020204" pitchFamily="34" charset="0"/>
              <a:buChar char="•"/>
            </a:pPr>
            <a:r>
              <a:rPr lang="en-US" dirty="0"/>
              <a:t>If not medically necessary, the specific reason as to WHY</a:t>
            </a:r>
          </a:p>
          <a:p>
            <a:pPr marL="171450" indent="-171450">
              <a:buFont typeface="Arial" panose="020B0604020202020204" pitchFamily="34" charset="0"/>
              <a:buChar char="•"/>
            </a:pPr>
            <a:r>
              <a:rPr lang="en-US" dirty="0"/>
              <a:t>Recommendations for alternative levels of care that meets the current need if applicable</a:t>
            </a:r>
          </a:p>
          <a:p>
            <a:pPr marL="171450" indent="-171450">
              <a:buFont typeface="Arial" panose="020B0604020202020204" pitchFamily="34" charset="0"/>
              <a:buChar char="•"/>
            </a:pPr>
            <a:r>
              <a:rPr lang="en-US" dirty="0"/>
              <a:t>Any relevant symptoms or behaviors that the individual was having that warranted the previous level of care and if applicable, that the reduction in care is due to a change in those symptoms or behaviors</a:t>
            </a:r>
          </a:p>
        </p:txBody>
      </p:sp>
      <p:sp>
        <p:nvSpPr>
          <p:cNvPr id="4" name="Slide Number Placeholder 3"/>
          <p:cNvSpPr>
            <a:spLocks noGrp="1"/>
          </p:cNvSpPr>
          <p:nvPr>
            <p:ph type="sldNum" sz="quarter" idx="5"/>
          </p:nvPr>
        </p:nvSpPr>
        <p:spPr/>
        <p:txBody>
          <a:bodyPr/>
          <a:lstStyle/>
          <a:p>
            <a:fld id="{32674CE4-FBD8-4481-AEFB-CA53E599A745}" type="slidenum">
              <a:rPr lang="en-US" smtClean="0"/>
              <a:t>27</a:t>
            </a:fld>
            <a:endParaRPr lang="en-US" dirty="0"/>
          </a:p>
        </p:txBody>
      </p:sp>
    </p:spTree>
    <p:extLst>
      <p:ext uri="{BB962C8B-B14F-4D97-AF65-F5344CB8AC3E}">
        <p14:creationId xmlns:p14="http://schemas.microsoft.com/office/powerpoint/2010/main" val="1339234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denial statement does not have to be complicated; it should be clear and effective. This can be accomplished by remembering to use simplified language that follows common speech patterns and is at or below a 6.9 grade level, omitting unnecessary jargon or clinical language when possible, remembering that any recommendations to the individual are covered by their plan, and reviewing your denial statement for clarity prior to mailing.</a:t>
            </a:r>
          </a:p>
        </p:txBody>
      </p:sp>
      <p:sp>
        <p:nvSpPr>
          <p:cNvPr id="4" name="Slide Number Placeholder 3"/>
          <p:cNvSpPr>
            <a:spLocks noGrp="1"/>
          </p:cNvSpPr>
          <p:nvPr>
            <p:ph type="sldNum" sz="quarter" idx="5"/>
          </p:nvPr>
        </p:nvSpPr>
        <p:spPr/>
        <p:txBody>
          <a:bodyPr/>
          <a:lstStyle/>
          <a:p>
            <a:fld id="{32674CE4-FBD8-4481-AEFB-CA53E599A745}" type="slidenum">
              <a:rPr lang="en-US" smtClean="0"/>
              <a:t>28</a:t>
            </a:fld>
            <a:endParaRPr lang="en-US" dirty="0"/>
          </a:p>
        </p:txBody>
      </p:sp>
    </p:spTree>
    <p:extLst>
      <p:ext uri="{BB962C8B-B14F-4D97-AF65-F5344CB8AC3E}">
        <p14:creationId xmlns:p14="http://schemas.microsoft.com/office/powerpoint/2010/main" val="1678530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a few examples of situations you may encounter when writing a NABD.  The first example is for a post-service Targeted Case Management Denial. Notice that the highlighted statement is brief, does not contain jargon, spells out the acronym on first use, gives a clear reason for the denial, and offers a recommendation for a service at a lower level of care. Beneath it is an example of an appropriate citation for this determination.</a:t>
            </a:r>
          </a:p>
        </p:txBody>
      </p:sp>
      <p:sp>
        <p:nvSpPr>
          <p:cNvPr id="4" name="Slide Number Placeholder 3"/>
          <p:cNvSpPr>
            <a:spLocks noGrp="1"/>
          </p:cNvSpPr>
          <p:nvPr>
            <p:ph type="sldNum" sz="quarter" idx="5"/>
          </p:nvPr>
        </p:nvSpPr>
        <p:spPr/>
        <p:txBody>
          <a:bodyPr/>
          <a:lstStyle/>
          <a:p>
            <a:fld id="{32674CE4-FBD8-4481-AEFB-CA53E599A745}" type="slidenum">
              <a:rPr lang="en-US" smtClean="0"/>
              <a:t>29</a:t>
            </a:fld>
            <a:endParaRPr lang="en-US" dirty="0"/>
          </a:p>
        </p:txBody>
      </p:sp>
    </p:spTree>
    <p:extLst>
      <p:ext uri="{BB962C8B-B14F-4D97-AF65-F5344CB8AC3E}">
        <p14:creationId xmlns:p14="http://schemas.microsoft.com/office/powerpoint/2010/main" val="657601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termination of Supports Coordination Services. </a:t>
            </a:r>
          </a:p>
        </p:txBody>
      </p:sp>
      <p:sp>
        <p:nvSpPr>
          <p:cNvPr id="4" name="Slide Number Placeholder 3"/>
          <p:cNvSpPr>
            <a:spLocks noGrp="1"/>
          </p:cNvSpPr>
          <p:nvPr>
            <p:ph type="sldNum" sz="quarter" idx="5"/>
          </p:nvPr>
        </p:nvSpPr>
        <p:spPr/>
        <p:txBody>
          <a:bodyPr/>
          <a:lstStyle/>
          <a:p>
            <a:fld id="{32674CE4-FBD8-4481-AEFB-CA53E599A745}" type="slidenum">
              <a:rPr lang="en-US" smtClean="0"/>
              <a:t>30</a:t>
            </a:fld>
            <a:endParaRPr lang="en-US" dirty="0"/>
          </a:p>
        </p:txBody>
      </p:sp>
    </p:spTree>
    <p:extLst>
      <p:ext uri="{BB962C8B-B14F-4D97-AF65-F5344CB8AC3E}">
        <p14:creationId xmlns:p14="http://schemas.microsoft.com/office/powerpoint/2010/main" val="1960471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an Inpatient Mental Health Termination.</a:t>
            </a:r>
          </a:p>
        </p:txBody>
      </p:sp>
      <p:sp>
        <p:nvSpPr>
          <p:cNvPr id="4" name="Slide Number Placeholder 3"/>
          <p:cNvSpPr>
            <a:spLocks noGrp="1"/>
          </p:cNvSpPr>
          <p:nvPr>
            <p:ph type="sldNum" sz="quarter" idx="5"/>
          </p:nvPr>
        </p:nvSpPr>
        <p:spPr/>
        <p:txBody>
          <a:bodyPr/>
          <a:lstStyle/>
          <a:p>
            <a:fld id="{32674CE4-FBD8-4481-AEFB-CA53E599A745}" type="slidenum">
              <a:rPr lang="en-US" smtClean="0"/>
              <a:t>31</a:t>
            </a:fld>
            <a:endParaRPr lang="en-US" dirty="0"/>
          </a:p>
        </p:txBody>
      </p:sp>
    </p:spTree>
    <p:extLst>
      <p:ext uri="{BB962C8B-B14F-4D97-AF65-F5344CB8AC3E}">
        <p14:creationId xmlns:p14="http://schemas.microsoft.com/office/powerpoint/2010/main" val="1516000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lumMod val="50000"/>
                  </a:schemeClr>
                </a:solidFill>
              </a:rPr>
              <a:t>Medical Necessity is a common term used in the NABD explanation.  For example:  “You did not meet medical necessity for inpatient services.” When using this term, the actual reason that the individual did not meet medical necessity should be explained in person-centered language. </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35</a:t>
            </a:fld>
            <a:endParaRPr lang="en-US" dirty="0"/>
          </a:p>
        </p:txBody>
      </p:sp>
    </p:spTree>
    <p:extLst>
      <p:ext uri="{BB962C8B-B14F-4D97-AF65-F5344CB8AC3E}">
        <p14:creationId xmlns:p14="http://schemas.microsoft.com/office/powerpoint/2010/main" val="3067032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two further examples of appropriately written denial statements. The first is for an individual who no longer lives in the service area, and the second is a denial of Substance Use Disorder residential treatment. In both of these examples, the reason for the denial is clear to the reader. </a:t>
            </a:r>
          </a:p>
        </p:txBody>
      </p:sp>
      <p:sp>
        <p:nvSpPr>
          <p:cNvPr id="4" name="Slide Number Placeholder 3"/>
          <p:cNvSpPr>
            <a:spLocks noGrp="1"/>
          </p:cNvSpPr>
          <p:nvPr>
            <p:ph type="sldNum" sz="quarter" idx="5"/>
          </p:nvPr>
        </p:nvSpPr>
        <p:spPr/>
        <p:txBody>
          <a:bodyPr/>
          <a:lstStyle/>
          <a:p>
            <a:fld id="{32674CE4-FBD8-4481-AEFB-CA53E599A745}" type="slidenum">
              <a:rPr lang="en-US" smtClean="0"/>
              <a:t>36</a:t>
            </a:fld>
            <a:endParaRPr lang="en-US" dirty="0"/>
          </a:p>
        </p:txBody>
      </p:sp>
    </p:spTree>
    <p:extLst>
      <p:ext uri="{BB962C8B-B14F-4D97-AF65-F5344CB8AC3E}">
        <p14:creationId xmlns:p14="http://schemas.microsoft.com/office/powerpoint/2010/main" val="922848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1">
                    <a:lumMod val="50000"/>
                  </a:schemeClr>
                </a:solidFill>
              </a:rPr>
              <a:t>In a NABD, explanation regarding missed appointments requires further detail. You may NOT end services because of missed appointments, but you MAY end services due to failure to meet goals because of lack of attendance. </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37</a:t>
            </a:fld>
            <a:endParaRPr lang="en-US" dirty="0"/>
          </a:p>
        </p:txBody>
      </p:sp>
    </p:spTree>
    <p:extLst>
      <p:ext uri="{BB962C8B-B14F-4D97-AF65-F5344CB8AC3E}">
        <p14:creationId xmlns:p14="http://schemas.microsoft.com/office/powerpoint/2010/main" val="21758638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Lack of engagement/participation is not a medically necessary reason to terminate a service.  Ensure to provide documentation that will show how treatment is not progressing due to not participating.</a:t>
            </a:r>
          </a:p>
          <a:p>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38</a:t>
            </a:fld>
            <a:endParaRPr lang="en-US" dirty="0"/>
          </a:p>
        </p:txBody>
      </p:sp>
    </p:spTree>
    <p:extLst>
      <p:ext uri="{BB962C8B-B14F-4D97-AF65-F5344CB8AC3E}">
        <p14:creationId xmlns:p14="http://schemas.microsoft.com/office/powerpoint/2010/main" val="39887079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Separate from the denial statement, the policy and/or authority relied upon in making the determination must be cited in the documentation notes and any correspondence sent with the notice. Most citations for Medicaid services will come from different sections of the MDHHS Medicaid Provider Manual.  Substance Use Disorder information may also be found in the American Society of Addiction Medicine’s criteria, also known as ASAM. Appropriate citations may also be found in the guidelines for behavioral health care criteria through Milliman.</a:t>
            </a:r>
            <a:endParaRPr lang="en-US" dirty="0"/>
          </a:p>
        </p:txBody>
      </p:sp>
      <p:sp>
        <p:nvSpPr>
          <p:cNvPr id="4" name="Slide Number Placeholder 3"/>
          <p:cNvSpPr>
            <a:spLocks noGrp="1"/>
          </p:cNvSpPr>
          <p:nvPr>
            <p:ph type="sldNum" sz="quarter" idx="5"/>
          </p:nvPr>
        </p:nvSpPr>
        <p:spPr/>
        <p:txBody>
          <a:bodyPr/>
          <a:lstStyle/>
          <a:p>
            <a:fld id="{32674CE4-FBD8-4481-AEFB-CA53E599A745}" type="slidenum">
              <a:rPr lang="en-US" smtClean="0"/>
              <a:t>39</a:t>
            </a:fld>
            <a:endParaRPr lang="en-US" dirty="0"/>
          </a:p>
        </p:txBody>
      </p:sp>
    </p:spTree>
    <p:extLst>
      <p:ext uri="{BB962C8B-B14F-4D97-AF65-F5344CB8AC3E}">
        <p14:creationId xmlns:p14="http://schemas.microsoft.com/office/powerpoint/2010/main" val="31098259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contains several examples of citations of policy and authority for NABD decisions. You must not only list the name of the document, but the specific section and item numbers where that information is found. </a:t>
            </a:r>
          </a:p>
        </p:txBody>
      </p:sp>
      <p:sp>
        <p:nvSpPr>
          <p:cNvPr id="4" name="Slide Number Placeholder 3"/>
          <p:cNvSpPr>
            <a:spLocks noGrp="1"/>
          </p:cNvSpPr>
          <p:nvPr>
            <p:ph type="sldNum" sz="quarter" idx="5"/>
          </p:nvPr>
        </p:nvSpPr>
        <p:spPr/>
        <p:txBody>
          <a:bodyPr/>
          <a:lstStyle/>
          <a:p>
            <a:fld id="{32674CE4-FBD8-4481-AEFB-CA53E599A745}" type="slidenum">
              <a:rPr lang="en-US" smtClean="0"/>
              <a:t>40</a:t>
            </a:fld>
            <a:endParaRPr lang="en-US" dirty="0"/>
          </a:p>
        </p:txBody>
      </p:sp>
    </p:spTree>
    <p:extLst>
      <p:ext uri="{BB962C8B-B14F-4D97-AF65-F5344CB8AC3E}">
        <p14:creationId xmlns:p14="http://schemas.microsoft.com/office/powerpoint/2010/main" val="21988143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References for the information contained within this presentation are listed for your convenience.  </a:t>
            </a:r>
          </a:p>
        </p:txBody>
      </p:sp>
      <p:sp>
        <p:nvSpPr>
          <p:cNvPr id="4" name="Slide Number Placeholder 3"/>
          <p:cNvSpPr>
            <a:spLocks noGrp="1"/>
          </p:cNvSpPr>
          <p:nvPr>
            <p:ph type="sldNum" sz="quarter" idx="5"/>
          </p:nvPr>
        </p:nvSpPr>
        <p:spPr/>
        <p:txBody>
          <a:bodyPr/>
          <a:lstStyle/>
          <a:p>
            <a:fld id="{32674CE4-FBD8-4481-AEFB-CA53E599A745}" type="slidenum">
              <a:rPr lang="en-US" smtClean="0"/>
              <a:t>41</a:t>
            </a:fld>
            <a:endParaRPr lang="en-US" dirty="0"/>
          </a:p>
        </p:txBody>
      </p:sp>
    </p:spTree>
    <p:extLst>
      <p:ext uri="{BB962C8B-B14F-4D97-AF65-F5344CB8AC3E}">
        <p14:creationId xmlns:p14="http://schemas.microsoft.com/office/powerpoint/2010/main" val="24340073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attending the Notice of Adverse Benefit Determination training. For further information, questions, or comments, please contact Lakeshore Regional Entity Customer Services. </a:t>
            </a:r>
          </a:p>
        </p:txBody>
      </p:sp>
      <p:sp>
        <p:nvSpPr>
          <p:cNvPr id="4" name="Slide Number Placeholder 3"/>
          <p:cNvSpPr>
            <a:spLocks noGrp="1"/>
          </p:cNvSpPr>
          <p:nvPr>
            <p:ph type="sldNum" sz="quarter" idx="5"/>
          </p:nvPr>
        </p:nvSpPr>
        <p:spPr/>
        <p:txBody>
          <a:bodyPr/>
          <a:lstStyle/>
          <a:p>
            <a:fld id="{32674CE4-FBD8-4481-AEFB-CA53E599A745}" type="slidenum">
              <a:rPr lang="en-US" smtClean="0"/>
              <a:t>42</a:t>
            </a:fld>
            <a:endParaRPr lang="en-US" dirty="0"/>
          </a:p>
        </p:txBody>
      </p:sp>
    </p:spTree>
    <p:extLst>
      <p:ext uri="{BB962C8B-B14F-4D97-AF65-F5344CB8AC3E}">
        <p14:creationId xmlns:p14="http://schemas.microsoft.com/office/powerpoint/2010/main" val="1429993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9" name="Rectangle 18"/>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3" name="Rectangle 22"/>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4" name="Rectangle 23"/>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5" name="Rectangle 24"/>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6" name="Rectangle 25"/>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7" name="Rectangle 26"/>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0" name="Rounded Rectangle 29"/>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1" name="Rounded Rectangle 30"/>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7" name="Rectangle 6"/>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1" name="Rectangle 10"/>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609600" y="2389009"/>
            <a:ext cx="11277600" cy="1470025"/>
          </a:xfrm>
        </p:spPr>
        <p:txBody>
          <a:bodyPr anchor="b"/>
          <a:lstStyle>
            <a:lvl1pPr>
              <a:defRPr sz="4400">
                <a:solidFill>
                  <a:schemeClr val="bg1"/>
                </a:solidFill>
              </a:defRPr>
            </a:lvl1pPr>
          </a:lstStyle>
          <a:p>
            <a:r>
              <a:rPr kumimoji="0" lang="en-US"/>
              <a:t>Click to edit Master title style</a:t>
            </a:r>
          </a:p>
        </p:txBody>
      </p:sp>
      <p:sp>
        <p:nvSpPr>
          <p:cNvPr id="9" name="Subtitle 8"/>
          <p:cNvSpPr>
            <a:spLocks noGrp="1"/>
          </p:cNvSpPr>
          <p:nvPr>
            <p:ph type="subTitle" idx="1"/>
          </p:nvPr>
        </p:nvSpPr>
        <p:spPr>
          <a:xfrm>
            <a:off x="609600" y="3899938"/>
            <a:ext cx="6604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endParaRPr kumimoji="0" lang="en-US" dirty="0"/>
          </a:p>
        </p:txBody>
      </p:sp>
      <p:sp>
        <p:nvSpPr>
          <p:cNvPr id="17" name="Footer Placeholder 16"/>
          <p:cNvSpPr>
            <a:spLocks noGrp="1"/>
          </p:cNvSpPr>
          <p:nvPr>
            <p:ph type="ftr" sz="quarter" idx="11"/>
          </p:nvPr>
        </p:nvSpPr>
        <p:spPr>
          <a:xfrm>
            <a:off x="7265116" y="4205288"/>
            <a:ext cx="1727200" cy="457200"/>
          </a:xfrm>
        </p:spPr>
        <p:txBody>
          <a:bodyPr/>
          <a:lstStyle>
            <a:lvl1pPr>
              <a:defRPr>
                <a:solidFill>
                  <a:schemeClr val="accent2">
                    <a:lumMod val="75000"/>
                  </a:schemeClr>
                </a:solidFill>
              </a:defRPr>
            </a:lvl1pPr>
          </a:lstStyle>
          <a:p>
            <a:r>
              <a:rPr lang="en-US"/>
              <a:t>Add a footer</a:t>
            </a:r>
            <a:endParaRPr lang="en-US" dirty="0"/>
          </a:p>
        </p:txBody>
      </p:sp>
      <p:sp>
        <p:nvSpPr>
          <p:cNvPr id="28" name="Date Placeholder 27"/>
          <p:cNvSpPr>
            <a:spLocks noGrp="1"/>
          </p:cNvSpPr>
          <p:nvPr>
            <p:ph type="dt" sz="half" idx="10"/>
          </p:nvPr>
        </p:nvSpPr>
        <p:spPr>
          <a:xfrm>
            <a:off x="9043832" y="4206240"/>
            <a:ext cx="1280160" cy="457200"/>
          </a:xfrm>
        </p:spPr>
        <p:txBody>
          <a:bodyPr/>
          <a:lstStyle>
            <a:lvl1pPr>
              <a:defRPr>
                <a:solidFill>
                  <a:schemeClr val="accent2">
                    <a:lumMod val="75000"/>
                  </a:schemeClr>
                </a:solidFill>
              </a:defRPr>
            </a:lvl1pPr>
          </a:lstStyle>
          <a:p>
            <a:fld id="{4E708F12-96AD-4ED4-8132-A78F5E42C1F5}" type="datetime1">
              <a:rPr lang="en-US" smtClean="0"/>
              <a:pPr/>
              <a:t>10/12/2026</a:t>
            </a:fld>
            <a:endParaRPr lang="en-US" dirty="0"/>
          </a:p>
        </p:txBody>
      </p:sp>
      <p:sp>
        <p:nvSpPr>
          <p:cNvPr id="29" name="Slide Number Placeholder 28"/>
          <p:cNvSpPr>
            <a:spLocks noGrp="1"/>
          </p:cNvSpPr>
          <p:nvPr>
            <p:ph type="sldNum" sz="quarter" idx="12"/>
          </p:nvPr>
        </p:nvSpPr>
        <p:spPr>
          <a:xfrm>
            <a:off x="11093451" y="1136"/>
            <a:ext cx="996949" cy="365760"/>
          </a:xfrm>
        </p:spPr>
        <p:txBody>
          <a:bodyPr/>
          <a:lstStyle>
            <a:lvl1pPr algn="r">
              <a:defRPr sz="1800">
                <a:solidFill>
                  <a:schemeClr val="bg1"/>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lvl1pPr>
              <a:defRPr/>
            </a:lvl1pPr>
            <a:lvl5pPr>
              <a:defRPr/>
            </a:lvl5pPr>
            <a:lvl6pPr>
              <a:defRPr/>
            </a:lvl6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B98BEDD-6160-49BB-B372-861DE7DE9BA5}" type="datetime1">
              <a:rPr lang="en-US" smtClean="0"/>
              <a:t>10/12/2026</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68322"/>
            <a:ext cx="10363200" cy="1362075"/>
          </a:xfrm>
        </p:spPr>
        <p:txBody>
          <a:bodyPr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r>
              <a:rPr kumimoji="0" lang="en-US"/>
              <a:t>Click to edit Master title style</a:t>
            </a:r>
            <a:endParaRPr kumimoji="0" lang="en-US" dirty="0"/>
          </a:p>
        </p:txBody>
      </p:sp>
      <p:sp>
        <p:nvSpPr>
          <p:cNvPr id="3" name="Text Placeholder 2"/>
          <p:cNvSpPr>
            <a:spLocks noGrp="1"/>
          </p:cNvSpPr>
          <p:nvPr>
            <p:ph type="body" idx="1"/>
          </p:nvPr>
        </p:nvSpPr>
        <p:spPr>
          <a:xfrm>
            <a:off x="963084" y="3367088"/>
            <a:ext cx="103632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0AAE819F-B7FD-4B29-8F66-9E318144BC2A}" type="datetime1">
              <a:rPr lang="en-US" smtClean="0"/>
              <a:t>10/12/2026</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609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Content Placeholder 3"/>
          <p:cNvSpPr>
            <a:spLocks noGrp="1"/>
          </p:cNvSpPr>
          <p:nvPr>
            <p:ph sz="half" idx="2"/>
          </p:nvPr>
        </p:nvSpPr>
        <p:spPr>
          <a:xfrm>
            <a:off x="6197600" y="2249425"/>
            <a:ext cx="5384800" cy="4341875"/>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D4CA159C-B6E0-4F10-9F4A-2FA57003B139}" type="datetime1">
              <a:rPr lang="en-US" smtClean="0"/>
              <a:t>10/12/2026</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1143000"/>
            <a:ext cx="11176000" cy="1069848"/>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508000" y="2708519"/>
            <a:ext cx="5388864"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4" name="Text Placeholder 3"/>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291073" y="2708519"/>
            <a:ext cx="5389033"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28" name="Footer Placeholder 27"/>
          <p:cNvSpPr>
            <a:spLocks noGrp="1"/>
          </p:cNvSpPr>
          <p:nvPr>
            <p:ph type="ftr" sz="quarter" idx="12"/>
          </p:nvPr>
        </p:nvSpPr>
        <p:spPr/>
        <p:txBody>
          <a:bodyPr rtlCol="0"/>
          <a:lstStyle/>
          <a:p>
            <a:r>
              <a:rPr lang="en-US" dirty="0"/>
              <a:t>Add a footer</a:t>
            </a:r>
          </a:p>
        </p:txBody>
      </p:sp>
      <p:sp>
        <p:nvSpPr>
          <p:cNvPr id="26" name="Date Placeholder 25"/>
          <p:cNvSpPr>
            <a:spLocks noGrp="1"/>
          </p:cNvSpPr>
          <p:nvPr>
            <p:ph type="dt" sz="half" idx="10"/>
          </p:nvPr>
        </p:nvSpPr>
        <p:spPr/>
        <p:txBody>
          <a:bodyPr rtlCol="0"/>
          <a:lstStyle/>
          <a:p>
            <a:fld id="{8170CBBB-D1D1-4386-A5E9-07F3477B78F3}" type="datetime1">
              <a:rPr lang="en-US" smtClean="0"/>
              <a:t>10/12/2026</a:t>
            </a:fld>
            <a:endParaRPr lang="en-US" dirty="0"/>
          </a:p>
        </p:txBody>
      </p:sp>
      <p:sp>
        <p:nvSpPr>
          <p:cNvPr id="27" name="Slide Number Placeholder 26"/>
          <p:cNvSpPr>
            <a:spLocks noGrp="1"/>
          </p:cNvSpPr>
          <p:nvPr>
            <p:ph type="sldNum" sz="quarter" idx="11"/>
          </p:nvPr>
        </p:nvSpPr>
        <p:spPr/>
        <p:txBody>
          <a:bodyPr rtlCol="0"/>
          <a:lstStyle/>
          <a:p>
            <a:fld id="{401CF334-2D5C-4859-84A6-CA7E6E43FAEB}" type="slidenum">
              <a:rPr lang="en-US" smtClean="0"/>
              <a:t>‹#›</a:t>
            </a:fld>
            <a:endParaRPr lang="en-US"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143000"/>
            <a:ext cx="10972800" cy="1069848"/>
          </a:xfrm>
        </p:spPr>
        <p:txBody>
          <a:bodyPr anchor="ctr"/>
          <a:lstStyle>
            <a:lvl1pPr>
              <a:defRPr sz="4000">
                <a:solidFill>
                  <a:schemeClr val="tx2"/>
                </a:solidFill>
              </a:defRPr>
            </a:lvl1pPr>
          </a:lstStyle>
          <a:p>
            <a:r>
              <a:rPr kumimoji="0" lang="en-US"/>
              <a:t>Click to edit Master title style</a:t>
            </a:r>
          </a:p>
        </p:txBody>
      </p:sp>
      <p:sp>
        <p:nvSpPr>
          <p:cNvPr id="4" name="Footer Placeholder 3"/>
          <p:cNvSpPr>
            <a:spLocks noGrp="1"/>
          </p:cNvSpPr>
          <p:nvPr>
            <p:ph type="ftr" sz="quarter" idx="11"/>
          </p:nvPr>
        </p:nvSpPr>
        <p:spPr>
          <a:xfrm>
            <a:off x="7010400" y="612648"/>
            <a:ext cx="1767840" cy="457200"/>
          </a:xfrm>
        </p:spPr>
        <p:txBody>
          <a:bodyPr/>
          <a:lstStyle/>
          <a:p>
            <a:r>
              <a:rPr lang="en-US" dirty="0"/>
              <a:t>Add a footer</a:t>
            </a:r>
          </a:p>
        </p:txBody>
      </p:sp>
      <p:sp>
        <p:nvSpPr>
          <p:cNvPr id="3" name="Date Placeholder 2"/>
          <p:cNvSpPr>
            <a:spLocks noGrp="1"/>
          </p:cNvSpPr>
          <p:nvPr>
            <p:ph type="dt" sz="half" idx="10"/>
          </p:nvPr>
        </p:nvSpPr>
        <p:spPr>
          <a:xfrm>
            <a:off x="8778240" y="612648"/>
            <a:ext cx="1276352" cy="457200"/>
          </a:xfrm>
        </p:spPr>
        <p:txBody>
          <a:bodyPr/>
          <a:lstStyle/>
          <a:p>
            <a:fld id="{9FA4CAD8-0EA7-4615-B69B-B2F199EF3A93}" type="datetime1">
              <a:rPr lang="en-US" smtClean="0"/>
              <a:t>10/12/2026</a:t>
            </a:fld>
            <a:endParaRPr lang="en-US" dirty="0"/>
          </a:p>
        </p:txBody>
      </p:sp>
      <p:sp>
        <p:nvSpPr>
          <p:cNvPr id="5" name="Slide Number Placeholder 4"/>
          <p:cNvSpPr>
            <a:spLocks noGrp="1"/>
          </p:cNvSpPr>
          <p:nvPr>
            <p:ph type="sldNum" sz="quarter" idx="12"/>
          </p:nvPr>
        </p:nvSpPr>
        <p:spPr>
          <a:xfrm>
            <a:off x="10899648" y="2272"/>
            <a:ext cx="1016000" cy="365760"/>
          </a:xfrm>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B9234BD7-6953-492C-921B-E68B2D7F14C8}" type="datetime1">
              <a:rPr lang="en-US" smtClean="0"/>
              <a:t>10/12/2026</a:t>
            </a:fld>
            <a:endParaRPr lang="en-US" dirty="0"/>
          </a:p>
        </p:txBody>
      </p:sp>
      <p:sp>
        <p:nvSpPr>
          <p:cNvPr id="4" name="Slide Number Placeholder 3"/>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137995" y="1101970"/>
            <a:ext cx="4511040" cy="877824"/>
          </a:xfrm>
        </p:spPr>
        <p:txBody>
          <a:bodyPr anchor="b"/>
          <a:lstStyle>
            <a:lvl1pPr algn="l">
              <a:buNone/>
              <a:defRPr sz="1800" b="1"/>
            </a:lvl1pPr>
          </a:lstStyle>
          <a:p>
            <a:r>
              <a:rPr kumimoji="0" lang="en-US" dirty="0"/>
              <a:t>Edit Master title style</a:t>
            </a:r>
          </a:p>
        </p:txBody>
      </p:sp>
      <p:sp>
        <p:nvSpPr>
          <p:cNvPr id="4" name="Content Placeholder 3"/>
          <p:cNvSpPr>
            <a:spLocks noGrp="1"/>
          </p:cNvSpPr>
          <p:nvPr>
            <p:ph sz="half" idx="1"/>
          </p:nvPr>
        </p:nvSpPr>
        <p:spPr>
          <a:xfrm>
            <a:off x="203200" y="776287"/>
            <a:ext cx="6803136" cy="5805083"/>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3" name="Text Placeholder 2"/>
          <p:cNvSpPr>
            <a:spLocks noGrp="1"/>
          </p:cNvSpPr>
          <p:nvPr>
            <p:ph type="body" idx="2"/>
          </p:nvPr>
        </p:nvSpPr>
        <p:spPr>
          <a:xfrm>
            <a:off x="7137995" y="2010727"/>
            <a:ext cx="4511040" cy="4580573"/>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5A17D9B-D4D3-4E23-88DF-2E354FA43196}" type="datetime1">
              <a:rPr lang="en-US" smtClean="0"/>
              <a:t>10/12/2026</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253913" y="1109161"/>
            <a:ext cx="782404" cy="4681637"/>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descr="An empty placeholder to add an image. Click on the placeholder and select the image that you wish to add"/>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endParaRPr kumimoji="0" lang="en-US" dirty="0"/>
          </a:p>
        </p:txBody>
      </p:sp>
      <p:sp>
        <p:nvSpPr>
          <p:cNvPr id="4" name="Text Placeholder 3"/>
          <p:cNvSpPr>
            <a:spLocks noGrp="1"/>
          </p:cNvSpPr>
          <p:nvPr>
            <p:ph type="body" sz="half" idx="2"/>
          </p:nvPr>
        </p:nvSpPr>
        <p:spPr>
          <a:xfrm>
            <a:off x="8117924" y="3274309"/>
            <a:ext cx="34544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541F67C5-D04E-4576-B61C-12ABA14BBD6C}" type="datetime1">
              <a:rPr lang="en-US" smtClean="0"/>
              <a:t>10/12/2026</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lvl1pPr>
              <a:defRPr/>
            </a:lvl1pPr>
            <a:lvl5pPr>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7B7FA170-8299-44AD-AEEF-FC686C3D7804}" type="datetime1">
              <a:rPr lang="en-US" smtClean="0"/>
              <a:t>10/12/2026</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9042400" y="1143000"/>
            <a:ext cx="2540000" cy="5448300"/>
          </a:xfrm>
        </p:spPr>
        <p:txBody>
          <a:bodyPr vert="eaVert"/>
          <a:lstStyle>
            <a:lvl1pPr>
              <a:defRPr/>
            </a:lvl1pPr>
          </a:lstStyle>
          <a:p>
            <a:r>
              <a:rPr kumimoji="0" lang="en-US" dirty="0"/>
              <a:t>Edit Master title style</a:t>
            </a:r>
          </a:p>
        </p:txBody>
      </p:sp>
      <p:sp>
        <p:nvSpPr>
          <p:cNvPr id="3" name="Vertical Text Placeholder 2"/>
          <p:cNvSpPr>
            <a:spLocks noGrp="1"/>
          </p:cNvSpPr>
          <p:nvPr>
            <p:ph type="body" orient="vert" idx="1" hasCustomPrompt="1"/>
          </p:nvPr>
        </p:nvSpPr>
        <p:spPr>
          <a:xfrm>
            <a:off x="609600" y="1143000"/>
            <a:ext cx="8331200" cy="5448300"/>
          </a:xfrm>
        </p:spPr>
        <p:txBody>
          <a:bodyPr vert="eaVert"/>
          <a:lstStyle>
            <a:lvl5pPr>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2231763A-68EC-4ECD-9620-D9FE9CDDD622}" type="datetime1">
              <a:rPr lang="en-US" smtClean="0"/>
              <a:t>10/12/2026</a:t>
            </a:fld>
            <a:endParaRPr lang="en-US" dirty="0"/>
          </a:p>
        </p:txBody>
      </p:sp>
      <p:sp>
        <p:nvSpPr>
          <p:cNvPr id="6" name="Slide Number Placeholder 5"/>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9" name="Rectangle 28"/>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1" name="Rectangle 30"/>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2" name="Rectangle 31"/>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3" name="Rounded Rectangle 32"/>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useBgFill="1">
        <p:nvSpPr>
          <p:cNvPr id="34" name="Rounded Rectangle 33"/>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5" name="Rectangle 34"/>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6" name="Rectangle 35"/>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7" name="Rectangle 36"/>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8" name="Rectangle 37"/>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9" name="Rectangle 38"/>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609600" y="1143000"/>
            <a:ext cx="10972800" cy="1066800"/>
          </a:xfrm>
          <a:prstGeom prst="rect">
            <a:avLst/>
          </a:prstGeom>
        </p:spPr>
        <p:txBody>
          <a:bodyPr vert="horz" anchor="ctr">
            <a:normAutofit/>
          </a:bodyPr>
          <a:lstStyle/>
          <a:p>
            <a:r>
              <a:rPr kumimoji="0" lang="en-US"/>
              <a:t>Click to edit Master title style</a:t>
            </a:r>
            <a:endParaRPr kumimoji="0" lang="en-US" dirty="0"/>
          </a:p>
        </p:txBody>
      </p:sp>
      <p:sp>
        <p:nvSpPr>
          <p:cNvPr id="13" name="Text Placeholder 12"/>
          <p:cNvSpPr>
            <a:spLocks noGrp="1"/>
          </p:cNvSpPr>
          <p:nvPr>
            <p:ph type="body" idx="1"/>
          </p:nvPr>
        </p:nvSpPr>
        <p:spPr>
          <a:xfrm>
            <a:off x="609600" y="2249424"/>
            <a:ext cx="10972800" cy="4325112"/>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3"/>
          </p:nvPr>
        </p:nvSpPr>
        <p:spPr>
          <a:xfrm>
            <a:off x="7010400" y="612648"/>
            <a:ext cx="1767840" cy="457200"/>
          </a:xfrm>
          <a:prstGeom prst="rect">
            <a:avLst/>
          </a:prstGeom>
        </p:spPr>
        <p:txBody>
          <a:bodyPr vert="horz"/>
          <a:lstStyle>
            <a:lvl1pPr algn="r" eaLnBrk="1" latinLnBrk="0" hangingPunct="1">
              <a:defRPr kumimoji="0" sz="1100">
                <a:solidFill>
                  <a:schemeClr val="accent2">
                    <a:lumMod val="75000"/>
                  </a:schemeClr>
                </a:solidFill>
              </a:defRPr>
            </a:lvl1pPr>
          </a:lstStyle>
          <a:p>
            <a:r>
              <a:rPr lang="en-US"/>
              <a:t>Add a footer</a:t>
            </a:r>
            <a:endParaRPr lang="en-US" dirty="0"/>
          </a:p>
        </p:txBody>
      </p:sp>
      <p:sp>
        <p:nvSpPr>
          <p:cNvPr id="14" name="Date Placeholder 13"/>
          <p:cNvSpPr>
            <a:spLocks noGrp="1"/>
          </p:cNvSpPr>
          <p:nvPr>
            <p:ph type="dt" sz="half" idx="2"/>
          </p:nvPr>
        </p:nvSpPr>
        <p:spPr>
          <a:xfrm>
            <a:off x="8782048" y="612648"/>
            <a:ext cx="1276352" cy="457200"/>
          </a:xfrm>
          <a:prstGeom prst="rect">
            <a:avLst/>
          </a:prstGeom>
        </p:spPr>
        <p:txBody>
          <a:bodyPr vert="horz"/>
          <a:lstStyle>
            <a:lvl1pPr algn="l" eaLnBrk="1" latinLnBrk="0" hangingPunct="1">
              <a:defRPr kumimoji="0" sz="1100">
                <a:solidFill>
                  <a:schemeClr val="accent2">
                    <a:lumMod val="75000"/>
                  </a:schemeClr>
                </a:solidFill>
              </a:defRPr>
            </a:lvl1pPr>
          </a:lstStyle>
          <a:p>
            <a:fld id="{C20F09E4-6EA4-4BF3-9FC8-FF40373B88E6}" type="datetime1">
              <a:rPr lang="en-US" smtClean="0"/>
              <a:pPr/>
              <a:t>10/12/2026</a:t>
            </a:fld>
            <a:endParaRPr lang="en-US" dirty="0"/>
          </a:p>
        </p:txBody>
      </p:sp>
      <p:sp>
        <p:nvSpPr>
          <p:cNvPr id="23" name="Slide Number Placeholder 22"/>
          <p:cNvSpPr>
            <a:spLocks noGrp="1"/>
          </p:cNvSpPr>
          <p:nvPr>
            <p:ph type="sldNum" sz="quarter" idx="4"/>
          </p:nvPr>
        </p:nvSpPr>
        <p:spPr>
          <a:xfrm>
            <a:off x="10899648" y="2272"/>
            <a:ext cx="1016000" cy="365760"/>
          </a:xfrm>
          <a:prstGeom prst="rect">
            <a:avLst/>
          </a:prstGeom>
        </p:spPr>
        <p:txBody>
          <a:bodyPr vert="horz" anchor="b"/>
          <a:lstStyle>
            <a:lvl1pPr algn="r" eaLnBrk="1" latinLnBrk="0" hangingPunct="1">
              <a:defRPr kumimoji="0" sz="1800">
                <a:solidFill>
                  <a:srgbClr val="FFFFFF"/>
                </a:solidFill>
              </a:defRPr>
            </a:lvl1pPr>
          </a:lstStyle>
          <a:p>
            <a:fld id="{401CF334-2D5C-4859-84A6-CA7E6E43FAEB}" type="slidenum">
              <a:rPr lang="en-US" smtClean="0"/>
              <a:t>‹#›</a:t>
            </a:fld>
            <a:endParaRPr lang="en-US"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michigan.gov/documents/mdhhs/PIHP_Contract_Bundle_670950_7.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3575" y="819122"/>
            <a:ext cx="10404849" cy="1470025"/>
          </a:xfrm>
        </p:spPr>
        <p:txBody>
          <a:bodyPr>
            <a:normAutofit/>
          </a:bodyPr>
          <a:lstStyle/>
          <a:p>
            <a:r>
              <a:rPr lang="en-US" dirty="0"/>
              <a:t>Notice of Adverse Benefit Determinations</a:t>
            </a:r>
            <a:br>
              <a:rPr lang="en-US" dirty="0"/>
            </a:br>
            <a:r>
              <a:rPr lang="en-US" dirty="0"/>
              <a:t>			        (NABD)</a:t>
            </a:r>
          </a:p>
        </p:txBody>
      </p:sp>
      <p:sp>
        <p:nvSpPr>
          <p:cNvPr id="3" name="Subtitle 2"/>
          <p:cNvSpPr>
            <a:spLocks noGrp="1"/>
          </p:cNvSpPr>
          <p:nvPr>
            <p:ph type="subTitle" idx="1"/>
          </p:nvPr>
        </p:nvSpPr>
        <p:spPr>
          <a:xfrm>
            <a:off x="11041712" y="6234874"/>
            <a:ext cx="6604000" cy="1752600"/>
          </a:xfrm>
        </p:spPr>
        <p:txBody>
          <a:bodyPr/>
          <a:lstStyle/>
          <a:p>
            <a:r>
              <a:rPr lang="en-US" dirty="0"/>
              <a:t>2025</a:t>
            </a:r>
          </a:p>
        </p:txBody>
      </p:sp>
      <p:pic>
        <p:nvPicPr>
          <p:cNvPr id="6" name="Picture 5" descr="Text">
            <a:extLst>
              <a:ext uri="{FF2B5EF4-FFF2-40B4-BE49-F238E27FC236}">
                <a16:creationId xmlns:a16="http://schemas.microsoft.com/office/drawing/2014/main" id="{7BD9EDC6-204D-D8F4-1AD5-0FE1E98A4C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643" y="4568853"/>
            <a:ext cx="6997291" cy="1666021"/>
          </a:xfrm>
          <a:prstGeom prst="rect">
            <a:avLst/>
          </a:prstGeom>
        </p:spPr>
      </p:pic>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2BA08-1824-670A-E7E3-9EB578FACA03}"/>
              </a:ext>
            </a:extLst>
          </p:cNvPr>
          <p:cNvSpPr>
            <a:spLocks noGrp="1"/>
          </p:cNvSpPr>
          <p:nvPr>
            <p:ph type="title"/>
          </p:nvPr>
        </p:nvSpPr>
        <p:spPr/>
        <p:txBody>
          <a:bodyPr>
            <a:normAutofit fontScale="90000"/>
          </a:bodyPr>
          <a:lstStyle/>
          <a:p>
            <a:r>
              <a:rPr lang="en-US" dirty="0">
                <a:solidFill>
                  <a:schemeClr val="accent1"/>
                </a:solidFill>
                <a:latin typeface="+mn-lt"/>
              </a:rPr>
              <a:t>This presentation contains audio. Please click the speaker on each slide to hear the narration.</a:t>
            </a:r>
          </a:p>
        </p:txBody>
      </p:sp>
    </p:spTree>
    <p:extLst>
      <p:ext uri="{BB962C8B-B14F-4D97-AF65-F5344CB8AC3E}">
        <p14:creationId xmlns:p14="http://schemas.microsoft.com/office/powerpoint/2010/main" val="825914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162" y="594360"/>
            <a:ext cx="10972800" cy="1066800"/>
          </a:xfrm>
        </p:spPr>
        <p:txBody>
          <a:bodyPr>
            <a:normAutofit/>
          </a:bodyPr>
          <a:lstStyle/>
          <a:p>
            <a:r>
              <a:rPr lang="en-US" dirty="0"/>
              <a:t>  NABD Training Overview</a:t>
            </a:r>
          </a:p>
        </p:txBody>
      </p:sp>
      <p:sp>
        <p:nvSpPr>
          <p:cNvPr id="3" name="Content Placeholder 2"/>
          <p:cNvSpPr>
            <a:spLocks noGrp="1"/>
          </p:cNvSpPr>
          <p:nvPr>
            <p:ph idx="1"/>
          </p:nvPr>
        </p:nvSpPr>
        <p:spPr>
          <a:xfrm>
            <a:off x="140473" y="1738223"/>
            <a:ext cx="11418073" cy="4325112"/>
          </a:xfrm>
        </p:spPr>
        <p:txBody>
          <a:bodyPr>
            <a:normAutofit/>
          </a:bodyPr>
          <a:lstStyle/>
          <a:p>
            <a:r>
              <a:rPr lang="en-US" b="1" dirty="0"/>
              <a:t>Purpose</a:t>
            </a:r>
            <a:r>
              <a:rPr lang="en-US" dirty="0"/>
              <a:t>:  To provide the workforce with knowledge and understanding of</a:t>
            </a:r>
          </a:p>
          <a:p>
            <a:pPr marL="109728" indent="0">
              <a:buNone/>
            </a:pPr>
            <a:r>
              <a:rPr lang="en-US" dirty="0"/>
              <a:t>                      the policies and procedures regarding Adverse Benefit 				Determinations</a:t>
            </a:r>
          </a:p>
          <a:p>
            <a:pPr marL="109728" indent="0">
              <a:buNone/>
            </a:pPr>
            <a:endParaRPr lang="en-US" dirty="0"/>
          </a:p>
          <a:p>
            <a:r>
              <a:rPr lang="en-US" b="1" dirty="0"/>
              <a:t>Objective</a:t>
            </a:r>
            <a:r>
              <a:rPr lang="en-US" dirty="0"/>
              <a:t>:  Staff have a basic understanding of:</a:t>
            </a:r>
          </a:p>
          <a:p>
            <a:pPr marL="109728" indent="0">
              <a:buNone/>
            </a:pPr>
            <a:r>
              <a:rPr lang="en-US" dirty="0"/>
              <a:t>                1.) Definition of NABD and when it must be utilized</a:t>
            </a:r>
          </a:p>
          <a:p>
            <a:pPr marL="109728" indent="0">
              <a:buNone/>
            </a:pPr>
            <a:r>
              <a:rPr lang="en-US" dirty="0"/>
              <a:t>                2.) Regulations regarding the process</a:t>
            </a:r>
          </a:p>
          <a:p>
            <a:pPr marL="109728" indent="0">
              <a:buNone/>
            </a:pPr>
            <a:r>
              <a:rPr lang="en-US" dirty="0"/>
              <a:t>                3.) How to write a denial statement</a:t>
            </a:r>
          </a:p>
          <a:p>
            <a:pPr marL="109728" indent="0">
              <a:buNone/>
            </a:pPr>
            <a:r>
              <a:rPr lang="en-US" dirty="0"/>
              <a:t>                4.) How to write a policy/authority citation</a:t>
            </a:r>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F7B4A-1CF8-4DE7-96BB-9B335144B403}"/>
              </a:ext>
            </a:extLst>
          </p:cNvPr>
          <p:cNvSpPr>
            <a:spLocks noGrp="1"/>
          </p:cNvSpPr>
          <p:nvPr>
            <p:ph type="title"/>
          </p:nvPr>
        </p:nvSpPr>
        <p:spPr>
          <a:xfrm>
            <a:off x="609600" y="671733"/>
            <a:ext cx="10972800" cy="1066800"/>
          </a:xfrm>
        </p:spPr>
        <p:txBody>
          <a:bodyPr/>
          <a:lstStyle/>
          <a:p>
            <a:r>
              <a:rPr lang="en-US" dirty="0"/>
              <a:t>What is an Adverse Benefit Determination (ABD)?</a:t>
            </a:r>
          </a:p>
        </p:txBody>
      </p:sp>
      <p:sp>
        <p:nvSpPr>
          <p:cNvPr id="3" name="Content Placeholder 2">
            <a:extLst>
              <a:ext uri="{FF2B5EF4-FFF2-40B4-BE49-F238E27FC236}">
                <a16:creationId xmlns:a16="http://schemas.microsoft.com/office/drawing/2014/main" id="{7148CEF4-10FB-4146-B35F-5189A26055DC}"/>
              </a:ext>
            </a:extLst>
          </p:cNvPr>
          <p:cNvSpPr>
            <a:spLocks noGrp="1"/>
          </p:cNvSpPr>
          <p:nvPr>
            <p:ph idx="1"/>
          </p:nvPr>
        </p:nvSpPr>
        <p:spPr>
          <a:xfrm>
            <a:off x="609600" y="2436116"/>
            <a:ext cx="10972800" cy="5103483"/>
          </a:xfrm>
        </p:spPr>
        <p:txBody>
          <a:bodyPr>
            <a:normAutofit/>
          </a:bodyPr>
          <a:lstStyle/>
          <a:p>
            <a:pPr marL="109728" indent="0">
              <a:buNone/>
            </a:pPr>
            <a:r>
              <a:rPr lang="en-US" b="1" dirty="0"/>
              <a:t>ABDs are about SERVICE DECISIONS (</a:t>
            </a:r>
            <a:r>
              <a:rPr lang="en-US" b="1" u="sng" dirty="0"/>
              <a:t>42 CFR 439.400</a:t>
            </a:r>
            <a:r>
              <a:rPr lang="en-US" b="1" dirty="0"/>
              <a:t>)</a:t>
            </a:r>
          </a:p>
          <a:p>
            <a:r>
              <a:rPr lang="en-US" dirty="0"/>
              <a:t>Service decisions are based on recipients of </a:t>
            </a:r>
            <a:r>
              <a:rPr lang="en-US" b="1" dirty="0"/>
              <a:t>Medicaid </a:t>
            </a:r>
            <a:r>
              <a:rPr lang="en-US" dirty="0"/>
              <a:t>services meeting medical necessity criteria for Mental Illness (MI) or Substance Use Disorder (SUD) service programs. </a:t>
            </a:r>
          </a:p>
          <a:p>
            <a:endParaRPr lang="en-US" dirty="0"/>
          </a:p>
          <a:p>
            <a:r>
              <a:rPr lang="en-US" dirty="0"/>
              <a:t>A Notice of ABD (NABD) is required any time a new service decision is made; an </a:t>
            </a:r>
            <a:r>
              <a:rPr lang="en-US" u="sng" dirty="0"/>
              <a:t>action</a:t>
            </a:r>
            <a:r>
              <a:rPr lang="en-US" dirty="0"/>
              <a:t> occurs that impacts a </a:t>
            </a:r>
            <a:r>
              <a:rPr lang="en-US" b="1" dirty="0"/>
              <a:t>Medicaid</a:t>
            </a:r>
            <a:r>
              <a:rPr lang="en-US" dirty="0"/>
              <a:t> recipient’s services.</a:t>
            </a:r>
          </a:p>
          <a:p>
            <a:pPr marL="109728" indent="0">
              <a:buNone/>
            </a:pPr>
            <a:endParaRPr lang="en-US" dirty="0"/>
          </a:p>
        </p:txBody>
      </p:sp>
    </p:spTree>
    <p:extLst>
      <p:ext uri="{BB962C8B-B14F-4D97-AF65-F5344CB8AC3E}">
        <p14:creationId xmlns:p14="http://schemas.microsoft.com/office/powerpoint/2010/main" val="41734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scale, device&#10;&#10;Description automatically generated">
            <a:extLst>
              <a:ext uri="{FF2B5EF4-FFF2-40B4-BE49-F238E27FC236}">
                <a16:creationId xmlns:a16="http://schemas.microsoft.com/office/drawing/2014/main" id="{EBE48357-5CBD-47C4-A101-A364458CC2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81067" y="3937002"/>
            <a:ext cx="2692400" cy="2692400"/>
          </a:xfrm>
          <a:prstGeom prst="rect">
            <a:avLst/>
          </a:prstGeom>
        </p:spPr>
      </p:pic>
      <p:sp>
        <p:nvSpPr>
          <p:cNvPr id="9" name="Title 8"/>
          <p:cNvSpPr>
            <a:spLocks noGrp="1"/>
          </p:cNvSpPr>
          <p:nvPr>
            <p:ph type="title"/>
          </p:nvPr>
        </p:nvSpPr>
        <p:spPr/>
        <p:txBody>
          <a:bodyPr/>
          <a:lstStyle/>
          <a:p>
            <a:r>
              <a:rPr lang="en-US" dirty="0"/>
              <a:t>Laws and Policies Governing NABDs:</a:t>
            </a:r>
          </a:p>
        </p:txBody>
      </p:sp>
      <p:sp>
        <p:nvSpPr>
          <p:cNvPr id="6" name="Text Placeholder 5"/>
          <p:cNvSpPr>
            <a:spLocks noGrp="1"/>
          </p:cNvSpPr>
          <p:nvPr>
            <p:ph sz="half" idx="1"/>
          </p:nvPr>
        </p:nvSpPr>
        <p:spPr>
          <a:xfrm>
            <a:off x="609601" y="2209800"/>
            <a:ext cx="10481732" cy="4341875"/>
          </a:xfrm>
        </p:spPr>
        <p:txBody>
          <a:bodyPr/>
          <a:lstStyle/>
          <a:p>
            <a:pPr marL="109728" indent="0">
              <a:buNone/>
            </a:pPr>
            <a:r>
              <a:rPr lang="en-US" dirty="0"/>
              <a:t>The following mandates provide the legal basis for the processes and procedures followed by the LRE and its Provider Panel:</a:t>
            </a:r>
          </a:p>
          <a:p>
            <a:pPr marL="109728" indent="0">
              <a:buNone/>
            </a:pPr>
            <a:endParaRPr lang="en-US" b="1" dirty="0"/>
          </a:p>
          <a:p>
            <a:pPr marL="109728" indent="0">
              <a:buNone/>
            </a:pPr>
            <a:r>
              <a:rPr lang="en-US" b="1" dirty="0"/>
              <a:t>MEDICAID STANDARDS</a:t>
            </a:r>
          </a:p>
          <a:p>
            <a:r>
              <a:rPr lang="en-US" dirty="0"/>
              <a:t>42 CFR (Code of Federal Regulations)</a:t>
            </a:r>
          </a:p>
          <a:p>
            <a:r>
              <a:rPr lang="en-US" dirty="0"/>
              <a:t>Medicaid Managed Specialty Supports and Services Contract </a:t>
            </a:r>
          </a:p>
          <a:p>
            <a:r>
              <a:rPr lang="en-US" dirty="0"/>
              <a:t>CMH/Provider Contracts</a:t>
            </a:r>
          </a:p>
          <a:p>
            <a:r>
              <a:rPr lang="en-US" dirty="0"/>
              <a:t>PIHP Grievance and Appeal Policy</a:t>
            </a:r>
          </a:p>
          <a:p>
            <a:r>
              <a:rPr lang="en-US" dirty="0"/>
              <a:t>Provider Grievance and Appeal Policy</a:t>
            </a:r>
          </a:p>
        </p:txBody>
      </p:sp>
    </p:spTree>
    <p:extLst>
      <p:ext uri="{BB962C8B-B14F-4D97-AF65-F5344CB8AC3E}">
        <p14:creationId xmlns:p14="http://schemas.microsoft.com/office/powerpoint/2010/main" val="1922116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29C6C-398F-4B66-AB6D-5FF2FB6F762B}"/>
              </a:ext>
            </a:extLst>
          </p:cNvPr>
          <p:cNvSpPr>
            <a:spLocks noGrp="1"/>
          </p:cNvSpPr>
          <p:nvPr>
            <p:ph type="title"/>
          </p:nvPr>
        </p:nvSpPr>
        <p:spPr>
          <a:xfrm>
            <a:off x="458772" y="539684"/>
            <a:ext cx="10972800" cy="1066800"/>
          </a:xfrm>
        </p:spPr>
        <p:txBody>
          <a:bodyPr/>
          <a:lstStyle/>
          <a:p>
            <a:r>
              <a:rPr lang="en-US" dirty="0"/>
              <a:t>An ABD Must Be Generated When...</a:t>
            </a:r>
          </a:p>
        </p:txBody>
      </p:sp>
      <p:sp>
        <p:nvSpPr>
          <p:cNvPr id="3" name="Content Placeholder 2">
            <a:extLst>
              <a:ext uri="{FF2B5EF4-FFF2-40B4-BE49-F238E27FC236}">
                <a16:creationId xmlns:a16="http://schemas.microsoft.com/office/drawing/2014/main" id="{DCE0039A-84AC-443C-AF3F-67BE55C49D4C}"/>
              </a:ext>
            </a:extLst>
          </p:cNvPr>
          <p:cNvSpPr>
            <a:spLocks noGrp="1"/>
          </p:cNvSpPr>
          <p:nvPr>
            <p:ph idx="1"/>
          </p:nvPr>
        </p:nvSpPr>
        <p:spPr>
          <a:xfrm>
            <a:off x="458772" y="1752161"/>
            <a:ext cx="10972800" cy="4566155"/>
          </a:xfrm>
        </p:spPr>
        <p:txBody>
          <a:bodyPr>
            <a:normAutofit fontScale="92500" lnSpcReduction="20000"/>
          </a:bodyPr>
          <a:lstStyle/>
          <a:p>
            <a:r>
              <a:rPr lang="en-US" dirty="0"/>
              <a:t>Denial (in part or in whole) of payment for a service</a:t>
            </a:r>
          </a:p>
          <a:p>
            <a:r>
              <a:rPr lang="en-US" dirty="0"/>
              <a:t>Denial of a requested service</a:t>
            </a:r>
          </a:p>
          <a:p>
            <a:r>
              <a:rPr lang="en-US" dirty="0"/>
              <a:t>Reduction, Termination, or Suspension of an authorized service</a:t>
            </a:r>
          </a:p>
          <a:p>
            <a:r>
              <a:rPr lang="en-US" dirty="0"/>
              <a:t>Authorization of a service in an amount, duration, or scope that is less than requested</a:t>
            </a:r>
          </a:p>
          <a:p>
            <a:r>
              <a:rPr lang="en-US" dirty="0"/>
              <a:t>Failure to provide services within 7 calendar days of the start date agreed upon during person-centered planning </a:t>
            </a:r>
          </a:p>
          <a:p>
            <a:r>
              <a:rPr lang="en-US" dirty="0"/>
              <a:t>Failure to make a standard authorization decision and provide notice within 7 calendar days </a:t>
            </a:r>
          </a:p>
          <a:p>
            <a:r>
              <a:rPr lang="en-US" dirty="0"/>
              <a:t>Failure to make an expedited authorization decision within 72 hours of the request</a:t>
            </a:r>
          </a:p>
          <a:p>
            <a:r>
              <a:rPr lang="en-US" dirty="0"/>
              <a:t>Failure to resolve a grievance and provide notice within 90 calendar days</a:t>
            </a:r>
          </a:p>
          <a:p>
            <a:r>
              <a:rPr lang="en-US" dirty="0"/>
              <a:t>ABD acknowledgement required within the treatment plan/IPOS</a:t>
            </a:r>
          </a:p>
          <a:p>
            <a:endParaRPr lang="en-US" dirty="0"/>
          </a:p>
          <a:p>
            <a:endParaRPr lang="en-US" dirty="0"/>
          </a:p>
          <a:p>
            <a:endParaRPr lang="en-US" dirty="0"/>
          </a:p>
          <a:p>
            <a:endParaRPr lang="en-US" dirty="0"/>
          </a:p>
        </p:txBody>
      </p:sp>
      <p:pic>
        <p:nvPicPr>
          <p:cNvPr id="4" name="Picture 3">
            <a:extLst>
              <a:ext uri="{FF2B5EF4-FFF2-40B4-BE49-F238E27FC236}">
                <a16:creationId xmlns:a16="http://schemas.microsoft.com/office/drawing/2014/main" id="{3CD4BCB8-635C-4365-EDE1-847400610DC6}"/>
              </a:ext>
            </a:extLst>
          </p:cNvPr>
          <p:cNvPicPr>
            <a:picLocks noChangeAspect="1"/>
          </p:cNvPicPr>
          <p:nvPr/>
        </p:nvPicPr>
        <p:blipFill rotWithShape="1">
          <a:blip r:embed="rId3"/>
          <a:srcRect l="3101"/>
          <a:stretch/>
        </p:blipFill>
        <p:spPr>
          <a:xfrm>
            <a:off x="9133249" y="938151"/>
            <a:ext cx="2298323" cy="1564827"/>
          </a:xfrm>
          <a:prstGeom prst="rect">
            <a:avLst/>
          </a:prstGeom>
        </p:spPr>
      </p:pic>
    </p:spTree>
    <p:extLst>
      <p:ext uri="{BB962C8B-B14F-4D97-AF65-F5344CB8AC3E}">
        <p14:creationId xmlns:p14="http://schemas.microsoft.com/office/powerpoint/2010/main" val="406373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A78C2-85E6-0C92-4192-223960269ABB}"/>
              </a:ext>
            </a:extLst>
          </p:cNvPr>
          <p:cNvSpPr>
            <a:spLocks noGrp="1"/>
          </p:cNvSpPr>
          <p:nvPr>
            <p:ph type="title"/>
          </p:nvPr>
        </p:nvSpPr>
        <p:spPr>
          <a:xfrm>
            <a:off x="609600" y="844616"/>
            <a:ext cx="10972800" cy="1066800"/>
          </a:xfrm>
        </p:spPr>
        <p:txBody>
          <a:bodyPr/>
          <a:lstStyle/>
          <a:p>
            <a:r>
              <a:rPr lang="en-US" dirty="0"/>
              <a:t>Service Authorization</a:t>
            </a:r>
            <a:r>
              <a:rPr lang="en-US" sz="4000" dirty="0"/>
              <a:t> Extension </a:t>
            </a:r>
            <a:endParaRPr lang="en-US" dirty="0"/>
          </a:p>
        </p:txBody>
      </p:sp>
      <p:sp>
        <p:nvSpPr>
          <p:cNvPr id="5" name="Content Placeholder 2">
            <a:extLst>
              <a:ext uri="{FF2B5EF4-FFF2-40B4-BE49-F238E27FC236}">
                <a16:creationId xmlns:a16="http://schemas.microsoft.com/office/drawing/2014/main" id="{BDBDA634-8D1A-9044-3B57-356D10A3013D}"/>
              </a:ext>
            </a:extLst>
          </p:cNvPr>
          <p:cNvSpPr txBox="1">
            <a:spLocks/>
          </p:cNvSpPr>
          <p:nvPr/>
        </p:nvSpPr>
        <p:spPr>
          <a:xfrm>
            <a:off x="609600" y="2080281"/>
            <a:ext cx="10972800" cy="2255901"/>
          </a:xfrm>
          <a:prstGeom prst="rect">
            <a:avLst/>
          </a:prstGeom>
        </p:spPr>
        <p:txBody>
          <a:bodyPr vert="horz">
            <a:normAutofit lnSpcReduction="10000"/>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pPr marL="109728" indent="0">
              <a:buNone/>
            </a:pPr>
            <a:r>
              <a:rPr lang="en-US" dirty="0">
                <a:latin typeface="Calibri" panose="020F0502020204030204" pitchFamily="34" charset="0"/>
                <a:ea typeface="Calibri" panose="020F0502020204030204" pitchFamily="34" charset="0"/>
                <a:cs typeface="Times New Roman" panose="02020603050405020304" pitchFamily="18" charset="0"/>
              </a:rPr>
              <a:t>Purpose:</a:t>
            </a:r>
          </a:p>
          <a:p>
            <a:r>
              <a:rPr lang="en-US" dirty="0">
                <a:latin typeface="Calibri" panose="020F0502020204030204" pitchFamily="34" charset="0"/>
                <a:ea typeface="Calibri" panose="020F0502020204030204" pitchFamily="34" charset="0"/>
                <a:cs typeface="Times New Roman" panose="02020603050405020304" pitchFamily="18" charset="0"/>
              </a:rPr>
              <a:t>To establish the standards that detail how LRE and its member CMHSPs will comply with federal laws and MDHHS contract requirements pertaining to service authorization timeliness and the use of extension forms. </a:t>
            </a:r>
            <a:endParaRPr lang="en-US" dirty="0">
              <a:latin typeface="Times New Roman" panose="02020603050405020304" pitchFamily="18" charset="0"/>
              <a:ea typeface="Calibri" panose="020F0502020204030204" pitchFamily="34" charset="0"/>
            </a:endParaRPr>
          </a:p>
          <a:p>
            <a:endParaRPr lang="en-US" dirty="0"/>
          </a:p>
        </p:txBody>
      </p:sp>
    </p:spTree>
    <p:extLst>
      <p:ext uri="{BB962C8B-B14F-4D97-AF65-F5344CB8AC3E}">
        <p14:creationId xmlns:p14="http://schemas.microsoft.com/office/powerpoint/2010/main" val="367480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A78C2-85E6-0C92-4192-223960269ABB}"/>
              </a:ext>
            </a:extLst>
          </p:cNvPr>
          <p:cNvSpPr>
            <a:spLocks noGrp="1"/>
          </p:cNvSpPr>
          <p:nvPr>
            <p:ph type="title"/>
          </p:nvPr>
        </p:nvSpPr>
        <p:spPr/>
        <p:txBody>
          <a:bodyPr/>
          <a:lstStyle/>
          <a:p>
            <a:r>
              <a:rPr lang="en-US" dirty="0"/>
              <a:t>Service Authorization Extension Guidelines</a:t>
            </a:r>
          </a:p>
        </p:txBody>
      </p:sp>
      <p:sp>
        <p:nvSpPr>
          <p:cNvPr id="3" name="Content Placeholder 2">
            <a:extLst>
              <a:ext uri="{FF2B5EF4-FFF2-40B4-BE49-F238E27FC236}">
                <a16:creationId xmlns:a16="http://schemas.microsoft.com/office/drawing/2014/main" id="{BBD965D5-6191-0F43-7E7F-E0E3F1BEEA4F}"/>
              </a:ext>
            </a:extLst>
          </p:cNvPr>
          <p:cNvSpPr>
            <a:spLocks noGrp="1"/>
          </p:cNvSpPr>
          <p:nvPr>
            <p:ph idx="1"/>
          </p:nvPr>
        </p:nvSpPr>
        <p:spPr>
          <a:xfrm>
            <a:off x="609600" y="2378633"/>
            <a:ext cx="10972800" cy="4325112"/>
          </a:xfrm>
        </p:spPr>
        <p:txBody>
          <a:bodyPr>
            <a:normAutofit/>
          </a:bodyPr>
          <a:lstStyle/>
          <a:p>
            <a:r>
              <a:rPr lang="en-US" dirty="0"/>
              <a:t>Must file request for extension with LRE if decision can’t be authorized within 7 calendar days from the date of request</a:t>
            </a:r>
          </a:p>
          <a:p>
            <a:r>
              <a:rPr lang="en-US" dirty="0"/>
              <a:t>Must demonstrate that it is in the client’s best interest</a:t>
            </a:r>
          </a:p>
          <a:p>
            <a:r>
              <a:rPr lang="en-US" dirty="0"/>
              <a:t>Must provide form to the LRE</a:t>
            </a:r>
          </a:p>
          <a:p>
            <a:r>
              <a:rPr lang="en-US" dirty="0"/>
              <a:t>Must place copy of form in client’s file</a:t>
            </a:r>
          </a:p>
        </p:txBody>
      </p:sp>
    </p:spTree>
    <p:extLst>
      <p:ext uri="{BB962C8B-B14F-4D97-AF65-F5344CB8AC3E}">
        <p14:creationId xmlns:p14="http://schemas.microsoft.com/office/powerpoint/2010/main" val="409529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D6760-9AB5-C939-4EF9-64898A14D359}"/>
              </a:ext>
            </a:extLst>
          </p:cNvPr>
          <p:cNvSpPr>
            <a:spLocks noGrp="1"/>
          </p:cNvSpPr>
          <p:nvPr>
            <p:ph type="title"/>
          </p:nvPr>
        </p:nvSpPr>
        <p:spPr/>
        <p:txBody>
          <a:bodyPr/>
          <a:lstStyle/>
          <a:p>
            <a:r>
              <a:rPr lang="en-US" dirty="0"/>
              <a:t>Extension Form Policy</a:t>
            </a:r>
          </a:p>
        </p:txBody>
      </p:sp>
      <p:sp>
        <p:nvSpPr>
          <p:cNvPr id="3" name="Content Placeholder 2">
            <a:extLst>
              <a:ext uri="{FF2B5EF4-FFF2-40B4-BE49-F238E27FC236}">
                <a16:creationId xmlns:a16="http://schemas.microsoft.com/office/drawing/2014/main" id="{6FD17A1A-CB8B-6701-A234-08926CD2D5B9}"/>
              </a:ext>
            </a:extLst>
          </p:cNvPr>
          <p:cNvSpPr>
            <a:spLocks noGrp="1"/>
          </p:cNvSpPr>
          <p:nvPr>
            <p:ph idx="1"/>
          </p:nvPr>
        </p:nvSpPr>
        <p:spPr>
          <a:xfrm>
            <a:off x="609600" y="2249424"/>
            <a:ext cx="10972800" cy="3017901"/>
          </a:xfrm>
        </p:spPr>
        <p:txBody>
          <a:bodyPr/>
          <a:lstStyle/>
          <a:p>
            <a:r>
              <a:rPr lang="en-US" dirty="0"/>
              <a:t>LRE and member CMHSPs may be able to extend the standard (7 calendar day) or expedited (72 hour) Service Authorization timeframes for up to an additional 14 calendar days if:​</a:t>
            </a:r>
          </a:p>
          <a:p>
            <a:r>
              <a:rPr lang="en-US" dirty="0"/>
              <a:t>The member requests the extension, or ​</a:t>
            </a:r>
          </a:p>
          <a:p>
            <a:r>
              <a:rPr lang="en-US" dirty="0"/>
              <a:t>If LRE and member CMHSPs can show that there is a need for additional information and the extension is in the member’s best interest. </a:t>
            </a:r>
          </a:p>
        </p:txBody>
      </p:sp>
    </p:spTree>
    <p:extLst>
      <p:ext uri="{BB962C8B-B14F-4D97-AF65-F5344CB8AC3E}">
        <p14:creationId xmlns:p14="http://schemas.microsoft.com/office/powerpoint/2010/main" val="640943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9CD3-A647-F24F-BC97-474BE73F84D7}"/>
              </a:ext>
            </a:extLst>
          </p:cNvPr>
          <p:cNvSpPr>
            <a:spLocks noGrp="1"/>
          </p:cNvSpPr>
          <p:nvPr>
            <p:ph type="title"/>
          </p:nvPr>
        </p:nvSpPr>
        <p:spPr/>
        <p:txBody>
          <a:bodyPr/>
          <a:lstStyle/>
          <a:p>
            <a:r>
              <a:rPr lang="en-US" dirty="0"/>
              <a:t>Extension Form Policy Continues…</a:t>
            </a:r>
          </a:p>
        </p:txBody>
      </p:sp>
      <p:sp>
        <p:nvSpPr>
          <p:cNvPr id="3" name="Content Placeholder 2">
            <a:extLst>
              <a:ext uri="{FF2B5EF4-FFF2-40B4-BE49-F238E27FC236}">
                <a16:creationId xmlns:a16="http://schemas.microsoft.com/office/drawing/2014/main" id="{120F5698-0C54-24FB-D284-BC69D2B662EA}"/>
              </a:ext>
            </a:extLst>
          </p:cNvPr>
          <p:cNvSpPr>
            <a:spLocks noGrp="1"/>
          </p:cNvSpPr>
          <p:nvPr>
            <p:ph idx="1"/>
          </p:nvPr>
        </p:nvSpPr>
        <p:spPr/>
        <p:txBody>
          <a:bodyPr>
            <a:normAutofit fontScale="92500" lnSpcReduction="10000"/>
          </a:bodyPr>
          <a:lstStyle/>
          <a:p>
            <a:r>
              <a:rPr lang="en-US" dirty="0"/>
              <a:t>If LRE and member CMHSPs extend the time NOT at the request of the Enrollee, we must: ​</a:t>
            </a:r>
          </a:p>
          <a:p>
            <a:r>
              <a:rPr lang="en-US" dirty="0"/>
              <a:t>Make reasonable efforts to give the member prompt oral notice of the delay​</a:t>
            </a:r>
          </a:p>
          <a:p>
            <a:r>
              <a:rPr lang="en-US" dirty="0"/>
              <a:t>Within 2 calendar days, provide the Enrollee written notice of the reason for the decision to extend the timeframe and inform the Enrollee of the right to file a Grievance if he/she disagrees with that decision; and ​</a:t>
            </a:r>
          </a:p>
          <a:p>
            <a:r>
              <a:rPr lang="en-US" dirty="0"/>
              <a:t>Issue and carry out the determination as expeditiously as the Enrollee's health condition requires and no later than the date the extension expires. ​</a:t>
            </a:r>
          </a:p>
          <a:p>
            <a:r>
              <a:rPr lang="en-US" dirty="0"/>
              <a:t>An Extension Form must be completed and saved within the member CMHSPs EMR as well as provided to the LRE via email to Tom Rocheleau, LMSW at tomr.lsre.org </a:t>
            </a:r>
          </a:p>
          <a:p>
            <a:endParaRPr lang="en-US" dirty="0"/>
          </a:p>
        </p:txBody>
      </p:sp>
    </p:spTree>
    <p:extLst>
      <p:ext uri="{BB962C8B-B14F-4D97-AF65-F5344CB8AC3E}">
        <p14:creationId xmlns:p14="http://schemas.microsoft.com/office/powerpoint/2010/main" val="1578913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FFB36-F4E7-04E0-0D9E-E012409E184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E3919E99-19A9-3BAB-6CE8-B216F1674565}"/>
              </a:ext>
            </a:extLst>
          </p:cNvPr>
          <p:cNvPicPr>
            <a:picLocks noGrp="1" noChangeAspect="1"/>
          </p:cNvPicPr>
          <p:nvPr>
            <p:ph idx="1"/>
          </p:nvPr>
        </p:nvPicPr>
        <p:blipFill>
          <a:blip r:embed="rId2"/>
          <a:stretch>
            <a:fillRect/>
          </a:stretch>
        </p:blipFill>
        <p:spPr>
          <a:xfrm>
            <a:off x="0" y="177552"/>
            <a:ext cx="12192000" cy="6680448"/>
          </a:xfrm>
          <a:prstGeom prst="rect">
            <a:avLst/>
          </a:prstGeom>
        </p:spPr>
      </p:pic>
    </p:spTree>
    <p:extLst>
      <p:ext uri="{BB962C8B-B14F-4D97-AF65-F5344CB8AC3E}">
        <p14:creationId xmlns:p14="http://schemas.microsoft.com/office/powerpoint/2010/main" val="382337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AF31A-B37F-F4EC-F9AF-0080231CA387}"/>
              </a:ext>
            </a:extLst>
          </p:cNvPr>
          <p:cNvSpPr>
            <a:spLocks noGrp="1"/>
          </p:cNvSpPr>
          <p:nvPr>
            <p:ph type="title"/>
          </p:nvPr>
        </p:nvSpPr>
        <p:spPr/>
        <p:txBody>
          <a:bodyPr/>
          <a:lstStyle/>
          <a:p>
            <a:r>
              <a:rPr lang="en-US" dirty="0"/>
              <a:t>Service Authorization Extension Form</a:t>
            </a:r>
          </a:p>
        </p:txBody>
      </p:sp>
      <p:pic>
        <p:nvPicPr>
          <p:cNvPr id="5" name="Content Placeholder 4">
            <a:extLst>
              <a:ext uri="{FF2B5EF4-FFF2-40B4-BE49-F238E27FC236}">
                <a16:creationId xmlns:a16="http://schemas.microsoft.com/office/drawing/2014/main" id="{7A602AFF-CC67-A87D-C022-5DEB8F7B7535}"/>
              </a:ext>
            </a:extLst>
          </p:cNvPr>
          <p:cNvPicPr>
            <a:picLocks noGrp="1" noChangeAspect="1"/>
          </p:cNvPicPr>
          <p:nvPr>
            <p:ph idx="1"/>
          </p:nvPr>
        </p:nvPicPr>
        <p:blipFill>
          <a:blip r:embed="rId3"/>
          <a:stretch>
            <a:fillRect/>
          </a:stretch>
        </p:blipFill>
        <p:spPr>
          <a:xfrm>
            <a:off x="3785819" y="2003898"/>
            <a:ext cx="5679194" cy="4569940"/>
          </a:xfrm>
        </p:spPr>
      </p:pic>
    </p:spTree>
    <p:extLst>
      <p:ext uri="{BB962C8B-B14F-4D97-AF65-F5344CB8AC3E}">
        <p14:creationId xmlns:p14="http://schemas.microsoft.com/office/powerpoint/2010/main" val="935690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9C027-374B-E8BC-D850-0BFEDD46E5CC}"/>
              </a:ext>
            </a:extLst>
          </p:cNvPr>
          <p:cNvSpPr>
            <a:spLocks noGrp="1"/>
          </p:cNvSpPr>
          <p:nvPr>
            <p:ph type="title"/>
          </p:nvPr>
        </p:nvSpPr>
        <p:spPr>
          <a:xfrm>
            <a:off x="609600" y="627993"/>
            <a:ext cx="10972800" cy="1066800"/>
          </a:xfrm>
        </p:spPr>
        <p:txBody>
          <a:bodyPr/>
          <a:lstStyle/>
          <a:p>
            <a:r>
              <a:rPr lang="en-US" dirty="0"/>
              <a:t>Extension Form References</a:t>
            </a:r>
          </a:p>
        </p:txBody>
      </p:sp>
      <p:sp>
        <p:nvSpPr>
          <p:cNvPr id="3" name="Content Placeholder 2">
            <a:extLst>
              <a:ext uri="{FF2B5EF4-FFF2-40B4-BE49-F238E27FC236}">
                <a16:creationId xmlns:a16="http://schemas.microsoft.com/office/drawing/2014/main" id="{F28DB757-E4F8-E559-67A4-F065958FC098}"/>
              </a:ext>
            </a:extLst>
          </p:cNvPr>
          <p:cNvSpPr>
            <a:spLocks noGrp="1"/>
          </p:cNvSpPr>
          <p:nvPr>
            <p:ph idx="1"/>
          </p:nvPr>
        </p:nvSpPr>
        <p:spPr>
          <a:xfrm>
            <a:off x="609600" y="1904895"/>
            <a:ext cx="10972800" cy="4325112"/>
          </a:xfrm>
        </p:spPr>
        <p:txBody>
          <a:bodyPr>
            <a:normAutofit lnSpcReduction="10000"/>
          </a:bodyPr>
          <a:lstStyle/>
          <a:p>
            <a:r>
              <a:rPr lang="en-US" b="1" dirty="0"/>
              <a:t>REFERENCES AND SUPPORTING DOCUMENTS</a:t>
            </a:r>
            <a:br>
              <a:rPr lang="en-US" dirty="0"/>
            </a:br>
            <a:r>
              <a:rPr lang="en-US" dirty="0"/>
              <a:t>42 CFR 438.408(c)(2) </a:t>
            </a:r>
          </a:p>
          <a:p>
            <a:endParaRPr lang="en-US" dirty="0"/>
          </a:p>
          <a:p>
            <a:pPr marL="109728" indent="0">
              <a:buNone/>
            </a:pPr>
            <a:br>
              <a:rPr lang="en-US" dirty="0"/>
            </a:br>
            <a:endParaRPr lang="en-US" dirty="0"/>
          </a:p>
          <a:p>
            <a:endParaRPr lang="en-US" b="1" dirty="0"/>
          </a:p>
          <a:p>
            <a:r>
              <a:rPr lang="en-US" b="1" dirty="0"/>
              <a:t>RELATED POLICIES AND PROCEDURES</a:t>
            </a:r>
          </a:p>
          <a:p>
            <a:pPr marL="109728" indent="0">
              <a:buNone/>
            </a:pPr>
            <a:r>
              <a:rPr lang="en-US" dirty="0"/>
              <a:t>   LRE Utilization Management Policy 5.0</a:t>
            </a:r>
            <a:br>
              <a:rPr lang="en-US" dirty="0"/>
            </a:br>
            <a:r>
              <a:rPr lang="en-US" dirty="0"/>
              <a:t>   Service Authorization Extension Notification 5.16</a:t>
            </a:r>
            <a:br>
              <a:rPr lang="en-US" dirty="0"/>
            </a:br>
            <a:r>
              <a:rPr lang="en-US" dirty="0"/>
              <a:t>   Service Authorization Extension Procedure 5.16a</a:t>
            </a:r>
          </a:p>
          <a:p>
            <a:endParaRPr lang="en-US" dirty="0"/>
          </a:p>
        </p:txBody>
      </p:sp>
      <p:sp>
        <p:nvSpPr>
          <p:cNvPr id="4" name="Content Placeholder 2">
            <a:extLst>
              <a:ext uri="{FF2B5EF4-FFF2-40B4-BE49-F238E27FC236}">
                <a16:creationId xmlns:a16="http://schemas.microsoft.com/office/drawing/2014/main" id="{BBD965D5-6191-0F43-7E7F-E0E3F1BEEA4F}"/>
              </a:ext>
            </a:extLst>
          </p:cNvPr>
          <p:cNvSpPr txBox="1">
            <a:spLocks/>
          </p:cNvSpPr>
          <p:nvPr/>
        </p:nvSpPr>
        <p:spPr>
          <a:xfrm>
            <a:off x="861848" y="2404399"/>
            <a:ext cx="10972800" cy="1179576"/>
          </a:xfrm>
          <a:prstGeom prst="rect">
            <a:avLst/>
          </a:prstGeom>
        </p:spPr>
        <p:txBody>
          <a:bodyPr vert="horz">
            <a:normAutofit fontScale="92500" lnSpcReduction="20000"/>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pPr marL="109728" indent="0" fontAlgn="base">
              <a:buFont typeface="Georgia"/>
              <a:buNone/>
            </a:pPr>
            <a:endParaRPr lang="en-US" i="1" dirty="0"/>
          </a:p>
          <a:p>
            <a:pPr marL="109728" indent="0" fontAlgn="base">
              <a:buNone/>
            </a:pPr>
            <a:r>
              <a:rPr lang="en-US" i="1" dirty="0"/>
              <a:t>MDHHS G&amp;A Technical Requirement</a:t>
            </a:r>
            <a:r>
              <a:rPr lang="en-US" dirty="0"/>
              <a:t>​</a:t>
            </a:r>
          </a:p>
          <a:p>
            <a:pPr marL="109728" indent="0" fontAlgn="base">
              <a:buNone/>
            </a:pPr>
            <a:r>
              <a:rPr lang="en-US" i="1" dirty="0"/>
              <a:t>42CFR </a:t>
            </a:r>
            <a:r>
              <a:rPr lang="en-US" dirty="0"/>
              <a:t>438.210 (d) and 438.404 (c) (4).</a:t>
            </a:r>
          </a:p>
        </p:txBody>
      </p:sp>
    </p:spTree>
    <p:extLst>
      <p:ext uri="{BB962C8B-B14F-4D97-AF65-F5344CB8AC3E}">
        <p14:creationId xmlns:p14="http://schemas.microsoft.com/office/powerpoint/2010/main" val="1347837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E7D39-CFCD-4A2F-899A-1790C4AA1F08}"/>
              </a:ext>
            </a:extLst>
          </p:cNvPr>
          <p:cNvSpPr>
            <a:spLocks noGrp="1"/>
          </p:cNvSpPr>
          <p:nvPr>
            <p:ph type="title"/>
          </p:nvPr>
        </p:nvSpPr>
        <p:spPr>
          <a:xfrm>
            <a:off x="378120" y="681087"/>
            <a:ext cx="11582400" cy="1066800"/>
          </a:xfrm>
        </p:spPr>
        <p:txBody>
          <a:bodyPr anchor="ctr">
            <a:normAutofit fontScale="90000"/>
          </a:bodyPr>
          <a:lstStyle/>
          <a:p>
            <a:r>
              <a:rPr lang="en-US" dirty="0"/>
              <a:t>Required Recipients of Notice of Adverse Benefit Determinations (NABD, NOABD)</a:t>
            </a:r>
          </a:p>
        </p:txBody>
      </p:sp>
      <p:sp>
        <p:nvSpPr>
          <p:cNvPr id="3" name="Content Placeholder 2">
            <a:extLst>
              <a:ext uri="{FF2B5EF4-FFF2-40B4-BE49-F238E27FC236}">
                <a16:creationId xmlns:a16="http://schemas.microsoft.com/office/drawing/2014/main" id="{74FE55EB-0959-4F48-BBFF-BC2D7F1A78B7}"/>
              </a:ext>
            </a:extLst>
          </p:cNvPr>
          <p:cNvSpPr>
            <a:spLocks noGrp="1"/>
          </p:cNvSpPr>
          <p:nvPr>
            <p:ph sz="half" idx="1"/>
          </p:nvPr>
        </p:nvSpPr>
        <p:spPr>
          <a:xfrm>
            <a:off x="500453" y="2428534"/>
            <a:ext cx="7167513" cy="4341875"/>
          </a:xfrm>
        </p:spPr>
        <p:txBody>
          <a:bodyPr>
            <a:normAutofit/>
          </a:bodyPr>
          <a:lstStyle/>
          <a:p>
            <a:r>
              <a:rPr lang="en-US" sz="2400" dirty="0"/>
              <a:t>The Enrollee must be provided written notice. </a:t>
            </a:r>
            <a:r>
              <a:rPr lang="pt-BR" sz="2400" i="1" dirty="0">
                <a:latin typeface="TimesNewRomanPS-ItalicMT"/>
              </a:rPr>
              <a:t> </a:t>
            </a:r>
            <a:r>
              <a:rPr lang="pt-BR" sz="1600" b="0" i="1" u="none" strike="noStrike" baseline="0" dirty="0">
                <a:latin typeface="TimesNewRomanPS-ItalicMT"/>
              </a:rPr>
              <a:t>42 CFR 438.404(a); 42 CFR</a:t>
            </a:r>
            <a:r>
              <a:rPr lang="en-US" sz="1600" b="0" i="1" u="none" strike="noStrike" baseline="0" dirty="0">
                <a:latin typeface="TimesNewRomanPS-ItalicMT"/>
              </a:rPr>
              <a:t>438.210(c).</a:t>
            </a:r>
            <a:endParaRPr lang="en-US" sz="1600" i="1" dirty="0">
              <a:latin typeface="TimesNewRomanPS-ItalicMT"/>
            </a:endParaRPr>
          </a:p>
          <a:p>
            <a:pPr marL="109728" indent="0" algn="l">
              <a:buNone/>
            </a:pPr>
            <a:endParaRPr lang="en-US" sz="2400" i="1" dirty="0">
              <a:latin typeface="TimesNewRomanPS-ItalicMT"/>
            </a:endParaRPr>
          </a:p>
          <a:p>
            <a:r>
              <a:rPr lang="en-US" sz="2400" dirty="0"/>
              <a:t>The requesting provider must be provided notice when a requested service is denied or authorized in an amount, duration, or scope that is less than requested. Notice to provider does not need to be in writing. </a:t>
            </a:r>
            <a:r>
              <a:rPr lang="en-US" sz="1600" b="0" i="1" u="none" strike="noStrike" baseline="0" dirty="0">
                <a:latin typeface="TimesNewRomanPS-ItalicMT"/>
              </a:rPr>
              <a:t>42 CFR 438.210(c).</a:t>
            </a:r>
          </a:p>
          <a:p>
            <a:pPr marL="109728" indent="0">
              <a:buNone/>
            </a:pPr>
            <a:r>
              <a:rPr lang="en-US" sz="1400" i="1" dirty="0">
                <a:latin typeface="TimesNewRomanPS-ItalicMT"/>
              </a:rPr>
              <a:t>	</a:t>
            </a:r>
            <a:endParaRPr lang="en-US" sz="2000" dirty="0"/>
          </a:p>
          <a:p>
            <a:pPr marL="411480" lvl="1" indent="0">
              <a:buNone/>
            </a:pPr>
            <a:endParaRPr lang="en-US" sz="2000" dirty="0"/>
          </a:p>
        </p:txBody>
      </p:sp>
      <p:pic>
        <p:nvPicPr>
          <p:cNvPr id="6" name="Picture 5">
            <a:extLst>
              <a:ext uri="{FF2B5EF4-FFF2-40B4-BE49-F238E27FC236}">
                <a16:creationId xmlns:a16="http://schemas.microsoft.com/office/drawing/2014/main" id="{C21236CF-46AA-41E0-83B4-7254247A90AA}"/>
              </a:ext>
            </a:extLst>
          </p:cNvPr>
          <p:cNvPicPr>
            <a:picLocks noChangeAspect="1"/>
          </p:cNvPicPr>
          <p:nvPr/>
        </p:nvPicPr>
        <p:blipFill>
          <a:blip r:embed="rId3"/>
          <a:stretch>
            <a:fillRect/>
          </a:stretch>
        </p:blipFill>
        <p:spPr>
          <a:xfrm>
            <a:off x="8107791" y="3176090"/>
            <a:ext cx="3606584" cy="2488543"/>
          </a:xfrm>
          <a:prstGeom prst="rect">
            <a:avLst/>
          </a:prstGeom>
          <a:noFill/>
          <a:ln w="57150" cmpd="thickThin">
            <a:solidFill>
              <a:schemeClr val="tx1">
                <a:lumMod val="50000"/>
                <a:lumOff val="50000"/>
              </a:schemeClr>
            </a:solidFill>
            <a:miter lim="800000"/>
          </a:ln>
        </p:spPr>
      </p:pic>
    </p:spTree>
    <p:extLst>
      <p:ext uri="{BB962C8B-B14F-4D97-AF65-F5344CB8AC3E}">
        <p14:creationId xmlns:p14="http://schemas.microsoft.com/office/powerpoint/2010/main" val="361950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02693-9D5D-43A9-9326-2FBC95CB261F}"/>
              </a:ext>
            </a:extLst>
          </p:cNvPr>
          <p:cNvSpPr>
            <a:spLocks noGrp="1"/>
          </p:cNvSpPr>
          <p:nvPr>
            <p:ph type="title"/>
          </p:nvPr>
        </p:nvSpPr>
        <p:spPr>
          <a:xfrm>
            <a:off x="487051" y="662233"/>
            <a:ext cx="10972800" cy="1066800"/>
          </a:xfrm>
        </p:spPr>
        <p:txBody>
          <a:bodyPr>
            <a:normAutofit fontScale="90000"/>
          </a:bodyPr>
          <a:lstStyle/>
          <a:p>
            <a:r>
              <a:rPr lang="en-US" dirty="0"/>
              <a:t>Timing of NABD</a:t>
            </a:r>
            <a:br>
              <a:rPr lang="en-US" dirty="0"/>
            </a:br>
            <a:endParaRPr lang="en-US" dirty="0"/>
          </a:p>
        </p:txBody>
      </p:sp>
      <p:sp>
        <p:nvSpPr>
          <p:cNvPr id="3" name="Content Placeholder 2">
            <a:extLst>
              <a:ext uri="{FF2B5EF4-FFF2-40B4-BE49-F238E27FC236}">
                <a16:creationId xmlns:a16="http://schemas.microsoft.com/office/drawing/2014/main" id="{4392D76F-DF82-4C1E-87E2-073DA230FB1C}"/>
              </a:ext>
            </a:extLst>
          </p:cNvPr>
          <p:cNvSpPr>
            <a:spLocks noGrp="1"/>
          </p:cNvSpPr>
          <p:nvPr>
            <p:ph idx="1"/>
          </p:nvPr>
        </p:nvSpPr>
        <p:spPr>
          <a:xfrm>
            <a:off x="263951" y="1429291"/>
            <a:ext cx="11195900" cy="5028069"/>
          </a:xfrm>
        </p:spPr>
        <p:txBody>
          <a:bodyPr>
            <a:normAutofit fontScale="92500"/>
          </a:bodyPr>
          <a:lstStyle/>
          <a:p>
            <a:pPr marL="109728" indent="0">
              <a:buNone/>
            </a:pPr>
            <a:r>
              <a:rPr lang="en-US" sz="2000" dirty="0"/>
              <a:t>Individuals must receive notice whenever an adverse benefit determination (ABD) is made. There are two types of notice:</a:t>
            </a:r>
          </a:p>
          <a:p>
            <a:pPr marL="109728" indent="0">
              <a:buNone/>
            </a:pPr>
            <a:endParaRPr lang="en-US" sz="2000" dirty="0"/>
          </a:p>
          <a:p>
            <a:r>
              <a:rPr lang="en-US" sz="2000" dirty="0"/>
              <a:t>Advance Notice:</a:t>
            </a:r>
          </a:p>
          <a:p>
            <a:pPr lvl="1"/>
            <a:r>
              <a:rPr lang="en-US" sz="1700" dirty="0"/>
              <a:t>Advance notice of ABD is used when an adverse benefit determination reduces, suspends, or terminates a service an individual is </a:t>
            </a:r>
            <a:r>
              <a:rPr lang="en-US" sz="1700" u="sng" dirty="0"/>
              <a:t>currently </a:t>
            </a:r>
            <a:r>
              <a:rPr lang="en-US" sz="1700" dirty="0"/>
              <a:t>receiving (current authorization). </a:t>
            </a:r>
          </a:p>
          <a:p>
            <a:pPr algn="l"/>
            <a:r>
              <a:rPr lang="en-US" sz="1700" dirty="0"/>
              <a:t>It must be given at least 30 calendar days before the effective date of the action</a:t>
            </a:r>
            <a:r>
              <a:rPr lang="en-US" sz="1500" dirty="0"/>
              <a:t>. </a:t>
            </a:r>
            <a:r>
              <a:rPr lang="en-US" sz="1500" b="0" i="1" u="none" strike="noStrike" baseline="0" dirty="0">
                <a:latin typeface="TimesNewRomanPS-ItalicMT"/>
              </a:rPr>
              <a:t>42 CFR 438.404(c)(1); 42 CFR431.211.</a:t>
            </a:r>
            <a:endParaRPr lang="en-US" sz="1500" dirty="0"/>
          </a:p>
          <a:p>
            <a:pPr marL="411480" lvl="1" indent="0">
              <a:buNone/>
            </a:pPr>
            <a:endParaRPr lang="en-US" sz="1700" dirty="0"/>
          </a:p>
          <a:p>
            <a:r>
              <a:rPr lang="en-US" sz="2000" dirty="0"/>
              <a:t>Adequate Notice:</a:t>
            </a:r>
          </a:p>
          <a:p>
            <a:pPr lvl="1"/>
            <a:r>
              <a:rPr lang="en-US" sz="1700" dirty="0"/>
              <a:t>Adequate notice of ABD is used when an adverse benefit determination is made to deny or limit </a:t>
            </a:r>
            <a:r>
              <a:rPr lang="en-US" sz="1700" u="sng" dirty="0"/>
              <a:t>requested </a:t>
            </a:r>
            <a:r>
              <a:rPr lang="en-US" sz="1700" dirty="0"/>
              <a:t>services or payment. It is given at the time of the denial of the request.</a:t>
            </a:r>
            <a:r>
              <a:rPr lang="en-US" sz="1800" b="0" i="1" u="none" strike="noStrike" baseline="0" dirty="0">
                <a:latin typeface="TimesNewRomanPS-ItalicMT"/>
              </a:rPr>
              <a:t> </a:t>
            </a:r>
            <a:r>
              <a:rPr lang="en-US" sz="1500" b="0" i="1" u="none" strike="noStrike" baseline="0" dirty="0">
                <a:latin typeface="TimesNewRomanPS-ItalicMT"/>
              </a:rPr>
              <a:t>42 CFR 438.210(d)(1)-(2);</a:t>
            </a:r>
            <a:r>
              <a:rPr lang="en-US" sz="1500" dirty="0"/>
              <a:t> </a:t>
            </a:r>
            <a:r>
              <a:rPr lang="en-US" sz="1400" b="0" i="1" u="none" strike="noStrike" baseline="0" dirty="0">
                <a:latin typeface="TimesNewRomanPS-ItalicMT"/>
              </a:rPr>
              <a:t>42 CFR 438.404(c)(2-6).</a:t>
            </a:r>
            <a:endParaRPr lang="en-US" sz="1400" dirty="0"/>
          </a:p>
          <a:p>
            <a:pPr lvl="1"/>
            <a:endParaRPr lang="en-US" sz="1700" dirty="0"/>
          </a:p>
          <a:p>
            <a:pPr marL="324000" lvl="1" indent="0">
              <a:buNone/>
            </a:pPr>
            <a:endParaRPr lang="en-US" sz="1700" dirty="0"/>
          </a:p>
          <a:p>
            <a:pPr lvl="1">
              <a:buFont typeface="Wingdings" panose="05000000000000000000" pitchFamily="2" charset="2"/>
              <a:buChar char="Ø"/>
            </a:pPr>
            <a:r>
              <a:rPr lang="en-US" sz="1700" dirty="0"/>
              <a:t>Note:  A “reauthorization” is a new request for services requiring an adequate notice if the services are limited or denied.</a:t>
            </a:r>
          </a:p>
          <a:p>
            <a:pPr marL="109728" indent="0">
              <a:buNone/>
            </a:pPr>
            <a:endParaRPr lang="en-US" dirty="0"/>
          </a:p>
          <a:p>
            <a:pPr marL="109728" indent="0">
              <a:buNone/>
            </a:pPr>
            <a:r>
              <a:rPr lang="en-US" dirty="0">
                <a:solidFill>
                  <a:srgbClr val="FF0000"/>
                </a:solidFill>
              </a:rPr>
              <a:t>A copy of the NABD must be kept in the client’s record.</a:t>
            </a:r>
          </a:p>
          <a:p>
            <a:endParaRPr lang="en-US" b="1" dirty="0"/>
          </a:p>
        </p:txBody>
      </p:sp>
    </p:spTree>
    <p:extLst>
      <p:ext uri="{BB962C8B-B14F-4D97-AF65-F5344CB8AC3E}">
        <p14:creationId xmlns:p14="http://schemas.microsoft.com/office/powerpoint/2010/main" val="423916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7052" y="558539"/>
            <a:ext cx="10972800" cy="1066800"/>
          </a:xfrm>
        </p:spPr>
        <p:txBody>
          <a:bodyPr/>
          <a:lstStyle/>
          <a:p>
            <a:r>
              <a:rPr lang="en-US" dirty="0"/>
              <a:t>Requirements for Medicaid NABD</a:t>
            </a:r>
          </a:p>
        </p:txBody>
      </p:sp>
      <p:sp>
        <p:nvSpPr>
          <p:cNvPr id="3" name="Content Placeholder 2"/>
          <p:cNvSpPr>
            <a:spLocks noGrp="1"/>
          </p:cNvSpPr>
          <p:nvPr>
            <p:ph idx="1"/>
          </p:nvPr>
        </p:nvSpPr>
        <p:spPr>
          <a:xfrm>
            <a:off x="487052" y="1625338"/>
            <a:ext cx="10972800" cy="5099311"/>
          </a:xfrm>
        </p:spPr>
        <p:txBody>
          <a:bodyPr>
            <a:normAutofit fontScale="70000" lnSpcReduction="20000"/>
          </a:bodyPr>
          <a:lstStyle/>
          <a:p>
            <a:pPr marL="109728" indent="0">
              <a:buNone/>
            </a:pPr>
            <a:r>
              <a:rPr lang="en-US" sz="2800" b="1" cap="none" dirty="0">
                <a:solidFill>
                  <a:srgbClr val="000000"/>
                </a:solidFill>
                <a:latin typeface="Calibri" panose="020F0502020204030204" pitchFamily="34" charset="0"/>
                <a:ea typeface="Times New Roman" panose="02020603050405020304" pitchFamily="18" charset="0"/>
                <a:cs typeface="Calibri" panose="020F0502020204030204" pitchFamily="34" charset="0"/>
              </a:rPr>
              <a:t>A Medicaid notice of adverse benefit determination must contain the following information</a:t>
            </a:r>
            <a:r>
              <a:rPr lang="en-US" sz="2800" cap="none"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br>
              <a:rPr lang="en-US" sz="2800" cap="none"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br>
              <a:rPr lang="en-US" sz="2800" cap="none"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Notification that </a:t>
            </a:r>
            <a:r>
              <a:rPr kumimoji="0" lang="en-US" sz="2800" b="0" i="0" u="sng"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42 CFR 440.230(d)</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 provides the basic legal authority for an agency to place appropriate limits on a service based on such criteria as medical necessity or on utilization control procedures.</a:t>
            </a: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br>
              <a:rPr lang="en-US" sz="2800" cap="none" dirty="0">
                <a:solidFill>
                  <a:srgbClr val="000000"/>
                </a:solidFill>
                <a:latin typeface="Calibri" panose="020F0502020204030204" pitchFamily="34" charset="0"/>
                <a:ea typeface="Times New Roman" panose="02020603050405020304" pitchFamily="18" charset="0"/>
                <a:cs typeface="Calibri" panose="020F0502020204030204" pitchFamily="34" charset="0"/>
              </a:rPr>
            </a:br>
            <a:r>
              <a:rPr lang="en-US" sz="2800" cap="none" dirty="0">
                <a:solidFill>
                  <a:srgbClr val="000000"/>
                </a:solidFill>
                <a:latin typeface="Calibri" panose="020F0502020204030204" pitchFamily="34" charset="0"/>
                <a:cs typeface="Calibri" panose="020F0502020204030204" pitchFamily="34" charset="0"/>
              </a:rPr>
              <a:t>A description of the adverse action being taken</a:t>
            </a:r>
            <a:br>
              <a:rPr lang="en-US" sz="2800" cap="none" dirty="0">
                <a:solidFill>
                  <a:srgbClr val="000000"/>
                </a:solidFill>
                <a:latin typeface="Calibri" panose="020F0502020204030204" pitchFamily="34" charset="0"/>
                <a:cs typeface="Calibri" panose="020F0502020204030204" pitchFamily="34" charset="0"/>
              </a:rPr>
            </a:br>
            <a:br>
              <a:rPr lang="en-US" sz="2800" cap="none" dirty="0">
                <a:solidFill>
                  <a:srgbClr val="000000"/>
                </a:solidFill>
                <a:latin typeface="Calibri" panose="020F0502020204030204" pitchFamily="34" charset="0"/>
                <a:cs typeface="Calibri" panose="020F0502020204030204" pitchFamily="34" charset="0"/>
              </a:rPr>
            </a:b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The reason(s) for the ABD and policy/authority relied upon in making the determination</a:t>
            </a: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Notification to the individual of their right to request, at no cost, reasonable access to and copies of all documents, records, and other information relevant to the ABD (including medical necessity criteria, any processes, strategies, or evidentiary standards used in setting coverage limits).</a:t>
            </a: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b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rPr>
              <a:t>Notification of the individual’s right to request an appeal</a:t>
            </a:r>
          </a:p>
          <a:p>
            <a:pPr marL="109728" indent="0">
              <a:buNone/>
            </a:pPr>
            <a:b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b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Notification of t</a:t>
            </a:r>
            <a:r>
              <a:rPr kumimoji="0" lang="en-US" sz="28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he right to request a State Fair Hearing if they disagree with the results of the appeal</a:t>
            </a:r>
            <a:endParaRPr lang="en-US" dirty="0">
              <a:solidFill>
                <a:srgbClr val="FF0000"/>
              </a:solidFill>
            </a:endParaRPr>
          </a:p>
        </p:txBody>
      </p:sp>
      <p:pic>
        <p:nvPicPr>
          <p:cNvPr id="9" name="Graphic 8" descr="Arrow Right with solid fill">
            <a:extLst>
              <a:ext uri="{FF2B5EF4-FFF2-40B4-BE49-F238E27FC236}">
                <a16:creationId xmlns:a16="http://schemas.microsoft.com/office/drawing/2014/main" id="{DC00A7BB-E5D0-FC59-7D3C-6035E743760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20300" y="5762624"/>
            <a:ext cx="914400" cy="914400"/>
          </a:xfrm>
          <a:prstGeom prst="rect">
            <a:avLst/>
          </a:prstGeom>
        </p:spPr>
      </p:pic>
    </p:spTree>
    <p:extLst>
      <p:ext uri="{BB962C8B-B14F-4D97-AF65-F5344CB8AC3E}">
        <p14:creationId xmlns:p14="http://schemas.microsoft.com/office/powerpoint/2010/main" val="351434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5B708-D0DA-563D-4AF6-5850D630086D}"/>
              </a:ext>
            </a:extLst>
          </p:cNvPr>
          <p:cNvSpPr>
            <a:spLocks noGrp="1"/>
          </p:cNvSpPr>
          <p:nvPr>
            <p:ph type="title"/>
          </p:nvPr>
        </p:nvSpPr>
        <p:spPr>
          <a:xfrm>
            <a:off x="609600" y="464270"/>
            <a:ext cx="10972800" cy="1066800"/>
          </a:xfrm>
        </p:spPr>
        <p:txBody>
          <a:bodyPr/>
          <a:lstStyle/>
          <a:p>
            <a:r>
              <a:rPr lang="en-US" dirty="0"/>
              <a:t>Requirements for Medicaid NABD - Continued</a:t>
            </a:r>
          </a:p>
        </p:txBody>
      </p:sp>
      <p:sp>
        <p:nvSpPr>
          <p:cNvPr id="3" name="Content Placeholder 2">
            <a:extLst>
              <a:ext uri="{FF2B5EF4-FFF2-40B4-BE49-F238E27FC236}">
                <a16:creationId xmlns:a16="http://schemas.microsoft.com/office/drawing/2014/main" id="{180D6E08-0272-E44B-B55A-345E7585372A}"/>
              </a:ext>
            </a:extLst>
          </p:cNvPr>
          <p:cNvSpPr>
            <a:spLocks noGrp="1"/>
          </p:cNvSpPr>
          <p:nvPr>
            <p:ph idx="1"/>
          </p:nvPr>
        </p:nvSpPr>
        <p:spPr>
          <a:xfrm>
            <a:off x="515136" y="1809161"/>
            <a:ext cx="10972800" cy="5048839"/>
          </a:xfrm>
        </p:spPr>
        <p:txBody>
          <a:bodyPr>
            <a:normAutofit/>
          </a:bodyPr>
          <a:lstStyle/>
          <a:p>
            <a:pPr marL="109728" indent="0">
              <a:buNone/>
            </a:pPr>
            <a: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The circumstances under which an appeal can be expedited and how to request an expedited appeal.</a:t>
            </a:r>
            <a:b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b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When issuing an advance notice of ABD, notification of the individual’s right to have benefits continued pending resolution of the appeal, instructions on how to request benefit continuation, and a description of the circumstances (consistent with State policy) under which the individual may be required to pay the costs of the continued services.</a:t>
            </a:r>
            <a:b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b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A description of the procedures the individual is required to follow in order to exercise any of these rights.</a:t>
            </a:r>
            <a:b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b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a:ea typeface="Times New Roman" panose="02020603050405020304" pitchFamily="18" charset="0"/>
                <a:cs typeface="+mn-cs"/>
              </a:rPr>
              <a:t>An explanation that the individual may represent themselves or use legal counsel, a relative, a friend, or other representative.</a:t>
            </a:r>
            <a:endParaRPr lang="en-US" sz="2000" dirty="0"/>
          </a:p>
        </p:txBody>
      </p:sp>
      <p:sp>
        <p:nvSpPr>
          <p:cNvPr id="5" name="TextBox 4">
            <a:extLst>
              <a:ext uri="{FF2B5EF4-FFF2-40B4-BE49-F238E27FC236}">
                <a16:creationId xmlns:a16="http://schemas.microsoft.com/office/drawing/2014/main" id="{3B54537B-00FC-AEB9-0955-3C02FC119614}"/>
              </a:ext>
            </a:extLst>
          </p:cNvPr>
          <p:cNvSpPr txBox="1"/>
          <p:nvPr/>
        </p:nvSpPr>
        <p:spPr>
          <a:xfrm>
            <a:off x="1186206" y="5687898"/>
            <a:ext cx="10620375" cy="954107"/>
          </a:xfrm>
          <a:prstGeom prst="rect">
            <a:avLst/>
          </a:prstGeom>
          <a:noFill/>
        </p:spPr>
        <p:txBody>
          <a:bodyPr wrap="square" rtlCol="0">
            <a:spAutoFit/>
          </a:bodyPr>
          <a:lstStyle/>
          <a:p>
            <a:pPr marL="457200" indent="-457200">
              <a:buFont typeface="Wingdings" panose="05000000000000000000" pitchFamily="2" charset="2"/>
              <a:buChar char="Ø"/>
            </a:pPr>
            <a:r>
              <a:rPr lang="en-US" sz="2800" dirty="0">
                <a:solidFill>
                  <a:srgbClr val="FF0000"/>
                </a:solidFill>
              </a:rPr>
              <a:t>Must Utilize MDHHS Notice of Adverse Benefit Determination Template, including taglines </a:t>
            </a:r>
          </a:p>
        </p:txBody>
      </p:sp>
    </p:spTree>
    <p:extLst>
      <p:ext uri="{BB962C8B-B14F-4D97-AF65-F5344CB8AC3E}">
        <p14:creationId xmlns:p14="http://schemas.microsoft.com/office/powerpoint/2010/main" val="292251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DADBD-A265-0A8A-1A98-7FE65E26D51A}"/>
              </a:ext>
            </a:extLst>
          </p:cNvPr>
          <p:cNvSpPr>
            <a:spLocks noGrp="1"/>
          </p:cNvSpPr>
          <p:nvPr>
            <p:ph type="title"/>
          </p:nvPr>
        </p:nvSpPr>
        <p:spPr>
          <a:xfrm>
            <a:off x="487052" y="520831"/>
            <a:ext cx="10972800" cy="1066800"/>
          </a:xfrm>
        </p:spPr>
        <p:txBody>
          <a:bodyPr/>
          <a:lstStyle/>
          <a:p>
            <a:r>
              <a:rPr lang="en-US" dirty="0"/>
              <a:t>Anatomy of a NABD: State-Mandated Form</a:t>
            </a:r>
          </a:p>
        </p:txBody>
      </p:sp>
      <p:pic>
        <p:nvPicPr>
          <p:cNvPr id="5" name="Content Placeholder 4" descr="Graphical user interface, text, application, email">
            <a:extLst>
              <a:ext uri="{FF2B5EF4-FFF2-40B4-BE49-F238E27FC236}">
                <a16:creationId xmlns:a16="http://schemas.microsoft.com/office/drawing/2014/main" id="{4D3FD17C-6CBC-BBDB-E26C-078D1183A3C2}"/>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7052" y="1713155"/>
            <a:ext cx="6644997" cy="4325938"/>
          </a:xfrm>
        </p:spPr>
      </p:pic>
      <p:sp>
        <p:nvSpPr>
          <p:cNvPr id="6" name="TextBox 5">
            <a:extLst>
              <a:ext uri="{FF2B5EF4-FFF2-40B4-BE49-F238E27FC236}">
                <a16:creationId xmlns:a16="http://schemas.microsoft.com/office/drawing/2014/main" id="{2C47CCAE-C5FD-4D90-89EC-C08DD145304C}"/>
              </a:ext>
            </a:extLst>
          </p:cNvPr>
          <p:cNvSpPr txBox="1"/>
          <p:nvPr/>
        </p:nvSpPr>
        <p:spPr>
          <a:xfrm>
            <a:off x="7390614" y="2229345"/>
            <a:ext cx="4656842" cy="3385542"/>
          </a:xfrm>
          <a:prstGeom prst="rect">
            <a:avLst/>
          </a:prstGeom>
          <a:noFill/>
        </p:spPr>
        <p:txBody>
          <a:bodyPr wrap="square" rtlCol="0">
            <a:spAutoFit/>
          </a:bodyPr>
          <a:lstStyle/>
          <a:p>
            <a:pPr marL="342900" indent="-342900">
              <a:buAutoNum type="arabicPeriod"/>
            </a:pPr>
            <a:r>
              <a:rPr lang="en-US" sz="2800" dirty="0"/>
              <a:t>Date you mail/give the notice</a:t>
            </a:r>
          </a:p>
          <a:p>
            <a:pPr marL="342900" indent="-342900">
              <a:buAutoNum type="arabicPeriod"/>
            </a:pPr>
            <a:r>
              <a:rPr lang="en-US" sz="2800" dirty="0"/>
              <a:t>What happened?  Denied, termination, etc.</a:t>
            </a:r>
          </a:p>
          <a:p>
            <a:pPr marL="342900" indent="-342900">
              <a:buAutoNum type="arabicPeriod"/>
            </a:pPr>
            <a:r>
              <a:rPr lang="en-US" sz="2800" dirty="0"/>
              <a:t>List ALL services affected</a:t>
            </a:r>
          </a:p>
          <a:p>
            <a:pPr marL="342900" indent="-342900">
              <a:buAutoNum type="arabicPeriod"/>
            </a:pPr>
            <a:r>
              <a:rPr lang="en-US" sz="2800" dirty="0"/>
              <a:t>The effective date of the action</a:t>
            </a:r>
          </a:p>
          <a:p>
            <a:endParaRPr lang="en-US" dirty="0"/>
          </a:p>
        </p:txBody>
      </p:sp>
      <p:sp>
        <p:nvSpPr>
          <p:cNvPr id="9" name="TextBox 8">
            <a:extLst>
              <a:ext uri="{FF2B5EF4-FFF2-40B4-BE49-F238E27FC236}">
                <a16:creationId xmlns:a16="http://schemas.microsoft.com/office/drawing/2014/main" id="{3B8637EC-657A-B474-4C35-92ECE4E0DE34}"/>
              </a:ext>
            </a:extLst>
          </p:cNvPr>
          <p:cNvSpPr txBox="1"/>
          <p:nvPr/>
        </p:nvSpPr>
        <p:spPr>
          <a:xfrm>
            <a:off x="2158738" y="3165572"/>
            <a:ext cx="282804" cy="369332"/>
          </a:xfrm>
          <a:prstGeom prst="rect">
            <a:avLst/>
          </a:prstGeom>
          <a:noFill/>
        </p:spPr>
        <p:txBody>
          <a:bodyPr wrap="square" rtlCol="0">
            <a:spAutoFit/>
          </a:bodyPr>
          <a:lstStyle/>
          <a:p>
            <a:r>
              <a:rPr lang="en-US" dirty="0">
                <a:solidFill>
                  <a:srgbClr val="FF0000"/>
                </a:solidFill>
              </a:rPr>
              <a:t>1</a:t>
            </a:r>
          </a:p>
        </p:txBody>
      </p:sp>
      <p:sp>
        <p:nvSpPr>
          <p:cNvPr id="10" name="TextBox 9">
            <a:extLst>
              <a:ext uri="{FF2B5EF4-FFF2-40B4-BE49-F238E27FC236}">
                <a16:creationId xmlns:a16="http://schemas.microsoft.com/office/drawing/2014/main" id="{14CE36FF-DAD8-D383-5BD0-F8B79748E51A}"/>
              </a:ext>
            </a:extLst>
          </p:cNvPr>
          <p:cNvSpPr txBox="1"/>
          <p:nvPr/>
        </p:nvSpPr>
        <p:spPr>
          <a:xfrm>
            <a:off x="2644218" y="4277935"/>
            <a:ext cx="367645" cy="369332"/>
          </a:xfrm>
          <a:prstGeom prst="rect">
            <a:avLst/>
          </a:prstGeom>
          <a:noFill/>
        </p:spPr>
        <p:txBody>
          <a:bodyPr wrap="square" rtlCol="0">
            <a:spAutoFit/>
          </a:bodyPr>
          <a:lstStyle/>
          <a:p>
            <a:r>
              <a:rPr lang="en-US" dirty="0">
                <a:solidFill>
                  <a:srgbClr val="FF0000"/>
                </a:solidFill>
              </a:rPr>
              <a:t>2</a:t>
            </a:r>
          </a:p>
        </p:txBody>
      </p:sp>
      <p:sp>
        <p:nvSpPr>
          <p:cNvPr id="11" name="TextBox 10">
            <a:extLst>
              <a:ext uri="{FF2B5EF4-FFF2-40B4-BE49-F238E27FC236}">
                <a16:creationId xmlns:a16="http://schemas.microsoft.com/office/drawing/2014/main" id="{4F550FD5-C8F1-3D49-CF45-365D08AB61E9}"/>
              </a:ext>
            </a:extLst>
          </p:cNvPr>
          <p:cNvSpPr txBox="1"/>
          <p:nvPr/>
        </p:nvSpPr>
        <p:spPr>
          <a:xfrm>
            <a:off x="1828800" y="4732256"/>
            <a:ext cx="329938" cy="369332"/>
          </a:xfrm>
          <a:prstGeom prst="rect">
            <a:avLst/>
          </a:prstGeom>
          <a:noFill/>
        </p:spPr>
        <p:txBody>
          <a:bodyPr wrap="square" rtlCol="0">
            <a:spAutoFit/>
          </a:bodyPr>
          <a:lstStyle/>
          <a:p>
            <a:r>
              <a:rPr lang="en-US" dirty="0">
                <a:solidFill>
                  <a:srgbClr val="FF0000"/>
                </a:solidFill>
              </a:rPr>
              <a:t>3</a:t>
            </a:r>
          </a:p>
        </p:txBody>
      </p:sp>
      <p:sp>
        <p:nvSpPr>
          <p:cNvPr id="12" name="TextBox 11">
            <a:extLst>
              <a:ext uri="{FF2B5EF4-FFF2-40B4-BE49-F238E27FC236}">
                <a16:creationId xmlns:a16="http://schemas.microsoft.com/office/drawing/2014/main" id="{0059BE5A-4D15-336B-A720-04AAB015DB45}"/>
              </a:ext>
            </a:extLst>
          </p:cNvPr>
          <p:cNvSpPr txBox="1"/>
          <p:nvPr/>
        </p:nvSpPr>
        <p:spPr>
          <a:xfrm>
            <a:off x="1376313" y="5492338"/>
            <a:ext cx="320512" cy="380560"/>
          </a:xfrm>
          <a:prstGeom prst="rect">
            <a:avLst/>
          </a:prstGeom>
          <a:noFill/>
        </p:spPr>
        <p:txBody>
          <a:bodyPr wrap="square" rtlCol="0">
            <a:spAutoFit/>
          </a:bodyPr>
          <a:lstStyle/>
          <a:p>
            <a:r>
              <a:rPr lang="en-US" dirty="0">
                <a:solidFill>
                  <a:srgbClr val="FF0000"/>
                </a:solidFill>
              </a:rPr>
              <a:t>4</a:t>
            </a:r>
          </a:p>
        </p:txBody>
      </p:sp>
    </p:spTree>
    <p:extLst>
      <p:ext uri="{BB962C8B-B14F-4D97-AF65-F5344CB8AC3E}">
        <p14:creationId xmlns:p14="http://schemas.microsoft.com/office/powerpoint/2010/main" val="3264840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9828E-DA17-648C-EB77-6F49D31CEF89}"/>
              </a:ext>
            </a:extLst>
          </p:cNvPr>
          <p:cNvSpPr>
            <a:spLocks noGrp="1"/>
          </p:cNvSpPr>
          <p:nvPr>
            <p:ph type="title"/>
          </p:nvPr>
        </p:nvSpPr>
        <p:spPr>
          <a:xfrm>
            <a:off x="575035" y="703083"/>
            <a:ext cx="10972800" cy="1066800"/>
          </a:xfrm>
        </p:spPr>
        <p:txBody>
          <a:bodyPr/>
          <a:lstStyle/>
          <a:p>
            <a:r>
              <a:rPr lang="en-US" dirty="0"/>
              <a:t>Anatomy of a NABD (Continued)</a:t>
            </a:r>
          </a:p>
        </p:txBody>
      </p:sp>
      <p:pic>
        <p:nvPicPr>
          <p:cNvPr id="5" name="Content Placeholder 4" descr="Text&#10;&#10;Description automatically generated">
            <a:extLst>
              <a:ext uri="{FF2B5EF4-FFF2-40B4-BE49-F238E27FC236}">
                <a16:creationId xmlns:a16="http://schemas.microsoft.com/office/drawing/2014/main" id="{4AFC22FD-62B7-F2E5-1F6E-2B1407EBFDE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6499" y="2322922"/>
            <a:ext cx="6085685" cy="4324350"/>
          </a:xfrm>
        </p:spPr>
      </p:pic>
      <p:sp>
        <p:nvSpPr>
          <p:cNvPr id="6" name="TextBox 5">
            <a:extLst>
              <a:ext uri="{FF2B5EF4-FFF2-40B4-BE49-F238E27FC236}">
                <a16:creationId xmlns:a16="http://schemas.microsoft.com/office/drawing/2014/main" id="{7968F4B9-9A7E-C280-3FA1-AA1CBC56539D}"/>
              </a:ext>
            </a:extLst>
          </p:cNvPr>
          <p:cNvSpPr txBox="1"/>
          <p:nvPr/>
        </p:nvSpPr>
        <p:spPr>
          <a:xfrm>
            <a:off x="6897278" y="2209800"/>
            <a:ext cx="4685122" cy="2677656"/>
          </a:xfrm>
          <a:prstGeom prst="rect">
            <a:avLst/>
          </a:prstGeom>
          <a:noFill/>
        </p:spPr>
        <p:txBody>
          <a:bodyPr wrap="square" rtlCol="0">
            <a:spAutoFit/>
          </a:bodyPr>
          <a:lstStyle/>
          <a:p>
            <a:pPr marL="342900" indent="-342900">
              <a:buAutoNum type="arabicPeriod" startAt="5"/>
            </a:pPr>
            <a:r>
              <a:rPr lang="en-US" sz="2800" dirty="0"/>
              <a:t>This is where your denial statement goes</a:t>
            </a:r>
          </a:p>
          <a:p>
            <a:pPr marL="342900" indent="-342900">
              <a:buAutoNum type="arabicPeriod" startAt="5"/>
            </a:pPr>
            <a:r>
              <a:rPr lang="en-US" sz="2800" dirty="0"/>
              <a:t>This is where you place your citations/legal references you used to make your decision</a:t>
            </a:r>
          </a:p>
        </p:txBody>
      </p:sp>
      <p:sp>
        <p:nvSpPr>
          <p:cNvPr id="7" name="TextBox 6">
            <a:extLst>
              <a:ext uri="{FF2B5EF4-FFF2-40B4-BE49-F238E27FC236}">
                <a16:creationId xmlns:a16="http://schemas.microsoft.com/office/drawing/2014/main" id="{678BD358-75C9-5F35-BF35-D14D6A9964A3}"/>
              </a:ext>
            </a:extLst>
          </p:cNvPr>
          <p:cNvSpPr txBox="1"/>
          <p:nvPr/>
        </p:nvSpPr>
        <p:spPr>
          <a:xfrm>
            <a:off x="386499" y="3429000"/>
            <a:ext cx="443060" cy="369332"/>
          </a:xfrm>
          <a:prstGeom prst="rect">
            <a:avLst/>
          </a:prstGeom>
          <a:noFill/>
        </p:spPr>
        <p:txBody>
          <a:bodyPr wrap="square" rtlCol="0">
            <a:spAutoFit/>
          </a:bodyPr>
          <a:lstStyle/>
          <a:p>
            <a:r>
              <a:rPr lang="en-US" dirty="0">
                <a:solidFill>
                  <a:srgbClr val="FF0000"/>
                </a:solidFill>
              </a:rPr>
              <a:t>5</a:t>
            </a:r>
          </a:p>
        </p:txBody>
      </p:sp>
      <p:sp>
        <p:nvSpPr>
          <p:cNvPr id="8" name="TextBox 7">
            <a:extLst>
              <a:ext uri="{FF2B5EF4-FFF2-40B4-BE49-F238E27FC236}">
                <a16:creationId xmlns:a16="http://schemas.microsoft.com/office/drawing/2014/main" id="{2524B833-D1DF-2B1D-223C-42F167E0B5AF}"/>
              </a:ext>
            </a:extLst>
          </p:cNvPr>
          <p:cNvSpPr txBox="1"/>
          <p:nvPr/>
        </p:nvSpPr>
        <p:spPr>
          <a:xfrm>
            <a:off x="386499" y="5533534"/>
            <a:ext cx="377072" cy="369332"/>
          </a:xfrm>
          <a:prstGeom prst="rect">
            <a:avLst/>
          </a:prstGeom>
          <a:noFill/>
        </p:spPr>
        <p:txBody>
          <a:bodyPr wrap="square" rtlCol="0">
            <a:spAutoFit/>
          </a:bodyPr>
          <a:lstStyle/>
          <a:p>
            <a:r>
              <a:rPr lang="en-US" dirty="0">
                <a:solidFill>
                  <a:srgbClr val="FF0000"/>
                </a:solidFill>
              </a:rPr>
              <a:t>6</a:t>
            </a:r>
          </a:p>
        </p:txBody>
      </p:sp>
    </p:spTree>
    <p:extLst>
      <p:ext uri="{BB962C8B-B14F-4D97-AF65-F5344CB8AC3E}">
        <p14:creationId xmlns:p14="http://schemas.microsoft.com/office/powerpoint/2010/main" val="287745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999C1-0154-C1AA-DC64-F631F10FCC3B}"/>
              </a:ext>
            </a:extLst>
          </p:cNvPr>
          <p:cNvSpPr>
            <a:spLocks noGrp="1"/>
          </p:cNvSpPr>
          <p:nvPr>
            <p:ph type="title"/>
          </p:nvPr>
        </p:nvSpPr>
        <p:spPr>
          <a:xfrm>
            <a:off x="508000" y="577392"/>
            <a:ext cx="10972800" cy="1066800"/>
          </a:xfrm>
        </p:spPr>
        <p:txBody>
          <a:bodyPr/>
          <a:lstStyle/>
          <a:p>
            <a:r>
              <a:rPr lang="en-US" dirty="0"/>
              <a:t>Readability in Member Materials</a:t>
            </a:r>
          </a:p>
        </p:txBody>
      </p:sp>
      <p:sp>
        <p:nvSpPr>
          <p:cNvPr id="3" name="Content Placeholder 2">
            <a:extLst>
              <a:ext uri="{FF2B5EF4-FFF2-40B4-BE49-F238E27FC236}">
                <a16:creationId xmlns:a16="http://schemas.microsoft.com/office/drawing/2014/main" id="{D9BA16D0-941A-8377-26D9-1A8C3E9590B0}"/>
              </a:ext>
            </a:extLst>
          </p:cNvPr>
          <p:cNvSpPr>
            <a:spLocks noGrp="1"/>
          </p:cNvSpPr>
          <p:nvPr>
            <p:ph sz="half" idx="1"/>
          </p:nvPr>
        </p:nvSpPr>
        <p:spPr>
          <a:xfrm>
            <a:off x="414291" y="2138645"/>
            <a:ext cx="5384800" cy="4341875"/>
          </a:xfrm>
        </p:spPr>
        <p:txBody>
          <a:bodyPr/>
          <a:lstStyle/>
          <a:p>
            <a:r>
              <a:rPr lang="en-US" u="sng" dirty="0"/>
              <a:t>42CFR 438.10 (6)(</a:t>
            </a:r>
            <a:r>
              <a:rPr lang="en-US" u="sng" dirty="0" err="1"/>
              <a:t>i</a:t>
            </a:r>
            <a:r>
              <a:rPr lang="en-US" u="sng" dirty="0"/>
              <a:t>)  states:</a:t>
            </a:r>
          </a:p>
          <a:p>
            <a:pPr marL="109728" indent="0">
              <a:buNone/>
            </a:pPr>
            <a:r>
              <a:rPr lang="en-US" dirty="0"/>
              <a:t>(6)“...require [MCOs, PIHPs] entities provide all written materials for potential enrollees and enrollees consistent with the following:</a:t>
            </a:r>
          </a:p>
          <a:p>
            <a:pPr marL="109728" indent="0">
              <a:buNone/>
            </a:pPr>
            <a:r>
              <a:rPr lang="en-US" dirty="0"/>
              <a:t>(</a:t>
            </a:r>
            <a:r>
              <a:rPr lang="en-US" dirty="0" err="1"/>
              <a:t>i</a:t>
            </a:r>
            <a:r>
              <a:rPr lang="en-US" dirty="0"/>
              <a:t>)Use easily understood language and format</a:t>
            </a:r>
          </a:p>
          <a:p>
            <a:r>
              <a:rPr lang="en-US" dirty="0"/>
              <a:t>LRE Policy 6.0 and 6.9 </a:t>
            </a:r>
          </a:p>
          <a:p>
            <a:r>
              <a:rPr lang="en-US" dirty="0"/>
              <a:t>Mental Health Code </a:t>
            </a:r>
          </a:p>
          <a:p>
            <a:r>
              <a:rPr lang="en-US" dirty="0"/>
              <a:t>MDHHS Contract/Grievance and Appeal Tech. Requirements</a:t>
            </a:r>
          </a:p>
        </p:txBody>
      </p:sp>
      <p:sp>
        <p:nvSpPr>
          <p:cNvPr id="4" name="Content Placeholder 3">
            <a:extLst>
              <a:ext uri="{FF2B5EF4-FFF2-40B4-BE49-F238E27FC236}">
                <a16:creationId xmlns:a16="http://schemas.microsoft.com/office/drawing/2014/main" id="{3C3254AF-FA8A-F2EE-134C-544D369FC7C9}"/>
              </a:ext>
            </a:extLst>
          </p:cNvPr>
          <p:cNvSpPr>
            <a:spLocks noGrp="1"/>
          </p:cNvSpPr>
          <p:nvPr>
            <p:ph sz="half" idx="2"/>
          </p:nvPr>
        </p:nvSpPr>
        <p:spPr/>
        <p:txBody>
          <a:bodyPr/>
          <a:lstStyle/>
          <a:p>
            <a:r>
              <a:rPr lang="en-US" dirty="0"/>
              <a:t>MDHHS requires that materials intended for clients or potential clients be written at or below a 6.9 grade level.  </a:t>
            </a:r>
          </a:p>
          <a:p>
            <a:endParaRPr lang="en-US" dirty="0"/>
          </a:p>
        </p:txBody>
      </p:sp>
      <p:sp>
        <p:nvSpPr>
          <p:cNvPr id="6" name="Freeform: Shape 5" descr="Woman with short hair and wearing black glasses and dark blue shirt">
            <a:extLst>
              <a:ext uri="{FF2B5EF4-FFF2-40B4-BE49-F238E27FC236}">
                <a16:creationId xmlns:a16="http://schemas.microsoft.com/office/drawing/2014/main" id="{D1C01F80-DC11-1B5E-47E6-E474F4023F58}"/>
              </a:ext>
            </a:extLst>
          </p:cNvPr>
          <p:cNvSpPr/>
          <p:nvPr/>
        </p:nvSpPr>
        <p:spPr>
          <a:xfrm>
            <a:off x="8002060" y="3808430"/>
            <a:ext cx="3159276" cy="2945876"/>
          </a:xfrm>
          <a:custGeom>
            <a:avLst/>
            <a:gdLst>
              <a:gd name="connsiteX0" fmla="*/ 1265274 w 6645349"/>
              <a:gd name="connsiteY0" fmla="*/ 0 h 6868633"/>
              <a:gd name="connsiteX1" fmla="*/ 1307804 w 6645349"/>
              <a:gd name="connsiteY1" fmla="*/ 1701210 h 6868633"/>
              <a:gd name="connsiteX2" fmla="*/ 1360967 w 6645349"/>
              <a:gd name="connsiteY2" fmla="*/ 1743740 h 6868633"/>
              <a:gd name="connsiteX3" fmla="*/ 1424762 w 6645349"/>
              <a:gd name="connsiteY3" fmla="*/ 1839433 h 6868633"/>
              <a:gd name="connsiteX4" fmla="*/ 0 w 6645349"/>
              <a:gd name="connsiteY4" fmla="*/ 1839433 h 6868633"/>
              <a:gd name="connsiteX5" fmla="*/ 0 w 6645349"/>
              <a:gd name="connsiteY5" fmla="*/ 6868633 h 6868633"/>
              <a:gd name="connsiteX6" fmla="*/ 6645349 w 6645349"/>
              <a:gd name="connsiteY6" fmla="*/ 6868633 h 6868633"/>
              <a:gd name="connsiteX7" fmla="*/ 6645349 w 6645349"/>
              <a:gd name="connsiteY7" fmla="*/ 1796903 h 6868633"/>
              <a:gd name="connsiteX8" fmla="*/ 5039832 w 6645349"/>
              <a:gd name="connsiteY8" fmla="*/ 1743740 h 6868633"/>
              <a:gd name="connsiteX9" fmla="*/ 4901609 w 6645349"/>
              <a:gd name="connsiteY9" fmla="*/ 1456661 h 6868633"/>
              <a:gd name="connsiteX10" fmla="*/ 4901609 w 6645349"/>
              <a:gd name="connsiteY10" fmla="*/ 10633 h 6868633"/>
              <a:gd name="connsiteX11" fmla="*/ 1265274 w 6645349"/>
              <a:gd name="connsiteY11" fmla="*/ 0 h 6868633"/>
              <a:gd name="connsiteX0" fmla="*/ 1265274 w 6645349"/>
              <a:gd name="connsiteY0" fmla="*/ 0 h 6868633"/>
              <a:gd name="connsiteX1" fmla="*/ 1294947 w 6645349"/>
              <a:gd name="connsiteY1" fmla="*/ 1364896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91552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81108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81108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81108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78497 w 6645349"/>
              <a:gd name="connsiteY1" fmla="*/ 1470859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45349" h="6868633">
                <a:moveTo>
                  <a:pt x="1265274" y="0"/>
                </a:moveTo>
                <a:lnTo>
                  <a:pt x="1378497" y="1470859"/>
                </a:lnTo>
                <a:cubicBezTo>
                  <a:pt x="1330564" y="1572031"/>
                  <a:pt x="1332239" y="1620221"/>
                  <a:pt x="1307804" y="1701210"/>
                </a:cubicBezTo>
                <a:lnTo>
                  <a:pt x="1360967" y="1743740"/>
                </a:lnTo>
                <a:lnTo>
                  <a:pt x="1424762" y="1839433"/>
                </a:lnTo>
                <a:lnTo>
                  <a:pt x="0" y="1839433"/>
                </a:lnTo>
                <a:lnTo>
                  <a:pt x="0" y="6868633"/>
                </a:lnTo>
                <a:lnTo>
                  <a:pt x="6645349" y="6868633"/>
                </a:lnTo>
                <a:lnTo>
                  <a:pt x="6645349" y="1796903"/>
                </a:lnTo>
                <a:lnTo>
                  <a:pt x="5039832" y="1743740"/>
                </a:lnTo>
                <a:lnTo>
                  <a:pt x="4901609" y="1456661"/>
                </a:lnTo>
                <a:lnTo>
                  <a:pt x="4901609" y="10633"/>
                </a:lnTo>
                <a:lnTo>
                  <a:pt x="1265274" y="0"/>
                </a:lnTo>
                <a:close/>
              </a:path>
            </a:pathLst>
          </a:custGeom>
          <a:blipFill>
            <a:blip r:embed="rId3" cstate="print">
              <a:alphaModFix/>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0077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descr="Woman in yellow sweater">
            <a:extLst>
              <a:ext uri="{FF2B5EF4-FFF2-40B4-BE49-F238E27FC236}">
                <a16:creationId xmlns:a16="http://schemas.microsoft.com/office/drawing/2014/main" id="{C5ACAF69-14B0-4E2F-282B-4E304EF6F2A4}"/>
              </a:ext>
            </a:extLst>
          </p:cNvPr>
          <p:cNvSpPr/>
          <p:nvPr/>
        </p:nvSpPr>
        <p:spPr>
          <a:xfrm>
            <a:off x="7385939" y="622169"/>
            <a:ext cx="4482407" cy="6235831"/>
          </a:xfrm>
          <a:custGeom>
            <a:avLst/>
            <a:gdLst>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3009900 w 5086350"/>
              <a:gd name="connsiteY42" fmla="*/ 647700 h 6877050"/>
              <a:gd name="connsiteX43" fmla="*/ 2990850 w 5086350"/>
              <a:gd name="connsiteY43" fmla="*/ 542925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3009900 w 5086350"/>
              <a:gd name="connsiteY42" fmla="*/ 647700 h 6877050"/>
              <a:gd name="connsiteX43" fmla="*/ 2961636 w 5086350"/>
              <a:gd name="connsiteY43" fmla="*/ 575061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3009900 w 5086350"/>
              <a:gd name="connsiteY42" fmla="*/ 647700 h 6877050"/>
              <a:gd name="connsiteX43" fmla="*/ 2961636 w 5086350"/>
              <a:gd name="connsiteY43" fmla="*/ 575061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61636 w 5086350"/>
              <a:gd name="connsiteY43" fmla="*/ 575061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79164 w 5086350"/>
              <a:gd name="connsiteY43" fmla="*/ 592590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42441 w 5086350"/>
              <a:gd name="connsiteY43" fmla="*/ 559539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1426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42441 w 5086350"/>
              <a:gd name="connsiteY43" fmla="*/ 559539 h 6877050"/>
              <a:gd name="connsiteX44" fmla="*/ 2819400 w 5086350"/>
              <a:gd name="connsiteY44" fmla="*/ 257175 h 6877050"/>
              <a:gd name="connsiteX45" fmla="*/ 2552700 w 5086350"/>
              <a:gd name="connsiteY45" fmla="*/ 9525 h 6877050"/>
              <a:gd name="connsiteX46" fmla="*/ 1447800 w 5086350"/>
              <a:gd name="connsiteY46" fmla="*/ 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086350" h="6877050">
                <a:moveTo>
                  <a:pt x="1447800" y="0"/>
                </a:moveTo>
                <a:lnTo>
                  <a:pt x="1209675" y="266700"/>
                </a:lnTo>
                <a:lnTo>
                  <a:pt x="933450" y="714260"/>
                </a:lnTo>
                <a:lnTo>
                  <a:pt x="742950" y="1038225"/>
                </a:lnTo>
                <a:lnTo>
                  <a:pt x="457200" y="1476375"/>
                </a:lnTo>
                <a:lnTo>
                  <a:pt x="419100" y="2057400"/>
                </a:lnTo>
                <a:lnTo>
                  <a:pt x="523875" y="2333625"/>
                </a:lnTo>
                <a:lnTo>
                  <a:pt x="609600" y="2419350"/>
                </a:lnTo>
                <a:lnTo>
                  <a:pt x="628650" y="3000375"/>
                </a:lnTo>
                <a:lnTo>
                  <a:pt x="561975" y="3381375"/>
                </a:lnTo>
                <a:lnTo>
                  <a:pt x="304800" y="3733800"/>
                </a:lnTo>
                <a:lnTo>
                  <a:pt x="200025" y="3981450"/>
                </a:lnTo>
                <a:lnTo>
                  <a:pt x="152400" y="4867275"/>
                </a:lnTo>
                <a:lnTo>
                  <a:pt x="0" y="5114925"/>
                </a:lnTo>
                <a:lnTo>
                  <a:pt x="190500" y="5095875"/>
                </a:lnTo>
                <a:lnTo>
                  <a:pt x="228600" y="5657850"/>
                </a:lnTo>
                <a:lnTo>
                  <a:pt x="333375" y="6076950"/>
                </a:lnTo>
                <a:lnTo>
                  <a:pt x="609600" y="6800850"/>
                </a:lnTo>
                <a:lnTo>
                  <a:pt x="638175" y="6877050"/>
                </a:lnTo>
                <a:lnTo>
                  <a:pt x="5019675" y="6877050"/>
                </a:lnTo>
                <a:lnTo>
                  <a:pt x="4886325" y="6677025"/>
                </a:lnTo>
                <a:lnTo>
                  <a:pt x="4848225" y="6591300"/>
                </a:lnTo>
                <a:lnTo>
                  <a:pt x="4848225" y="6543675"/>
                </a:lnTo>
                <a:lnTo>
                  <a:pt x="4848225" y="6496050"/>
                </a:lnTo>
                <a:lnTo>
                  <a:pt x="4943475" y="6391275"/>
                </a:lnTo>
                <a:lnTo>
                  <a:pt x="5038725" y="6219825"/>
                </a:lnTo>
                <a:lnTo>
                  <a:pt x="5086350" y="6067425"/>
                </a:lnTo>
                <a:lnTo>
                  <a:pt x="5086350" y="5543550"/>
                </a:lnTo>
                <a:lnTo>
                  <a:pt x="5067300" y="5124450"/>
                </a:lnTo>
                <a:lnTo>
                  <a:pt x="4972050" y="4572000"/>
                </a:lnTo>
                <a:lnTo>
                  <a:pt x="4819650" y="4048125"/>
                </a:lnTo>
                <a:lnTo>
                  <a:pt x="4733925" y="3914775"/>
                </a:lnTo>
                <a:lnTo>
                  <a:pt x="4638675" y="3657600"/>
                </a:lnTo>
                <a:lnTo>
                  <a:pt x="4524375" y="3209925"/>
                </a:lnTo>
                <a:lnTo>
                  <a:pt x="4410075" y="2867025"/>
                </a:lnTo>
                <a:lnTo>
                  <a:pt x="4276725" y="2667000"/>
                </a:lnTo>
                <a:lnTo>
                  <a:pt x="4105275" y="2466975"/>
                </a:lnTo>
                <a:lnTo>
                  <a:pt x="3648075" y="2505075"/>
                </a:lnTo>
                <a:lnTo>
                  <a:pt x="3505200" y="2371725"/>
                </a:lnTo>
                <a:lnTo>
                  <a:pt x="3257550" y="1466850"/>
                </a:lnTo>
                <a:lnTo>
                  <a:pt x="3028950" y="790575"/>
                </a:lnTo>
                <a:lnTo>
                  <a:pt x="3028950" y="714375"/>
                </a:lnTo>
                <a:lnTo>
                  <a:pt x="2980686" y="709049"/>
                </a:lnTo>
                <a:cubicBezTo>
                  <a:pt x="2980179" y="670229"/>
                  <a:pt x="2942948" y="598359"/>
                  <a:pt x="2942441" y="559539"/>
                </a:cubicBezTo>
                <a:cubicBezTo>
                  <a:pt x="2953457" y="447735"/>
                  <a:pt x="2866812" y="363137"/>
                  <a:pt x="2819400" y="257175"/>
                </a:cubicBezTo>
                <a:lnTo>
                  <a:pt x="2552700" y="9525"/>
                </a:lnTo>
                <a:lnTo>
                  <a:pt x="1447800" y="0"/>
                </a:lnTo>
                <a:close/>
              </a:path>
            </a:pathLst>
          </a:custGeom>
          <a:blipFill>
            <a:blip r:embed="rId3"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Content Placeholder 27">
            <a:extLst>
              <a:ext uri="{FF2B5EF4-FFF2-40B4-BE49-F238E27FC236}">
                <a16:creationId xmlns:a16="http://schemas.microsoft.com/office/drawing/2014/main" id="{801F3539-18A1-81ED-2AB2-B29BD80996BD}"/>
              </a:ext>
            </a:extLst>
          </p:cNvPr>
          <p:cNvSpPr txBox="1">
            <a:spLocks/>
          </p:cNvSpPr>
          <p:nvPr/>
        </p:nvSpPr>
        <p:spPr>
          <a:xfrm>
            <a:off x="565388" y="2294779"/>
            <a:ext cx="5362575" cy="3532188"/>
          </a:xfrm>
          <a:prstGeom prst="rect">
            <a:avLst/>
          </a:prstGeom>
        </p:spPr>
        <p:txBody>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pPr marL="285750" indent="-285750">
              <a:buFont typeface="Arial" panose="020B0604020202020204" pitchFamily="34" charset="0"/>
              <a:buChar char="•"/>
            </a:pPr>
            <a:r>
              <a:rPr lang="en-US" sz="3200" dirty="0"/>
              <a:t>About the reader/listener</a:t>
            </a:r>
          </a:p>
          <a:p>
            <a:pPr marL="285750" indent="-285750">
              <a:buFont typeface="Arial" panose="020B0604020202020204" pitchFamily="34" charset="0"/>
              <a:buChar char="•"/>
            </a:pPr>
            <a:r>
              <a:rPr lang="en-US" sz="3200" dirty="0"/>
              <a:t>Tailored to your audience</a:t>
            </a:r>
          </a:p>
          <a:p>
            <a:pPr marL="285750" indent="-285750">
              <a:buFont typeface="Arial" panose="020B0604020202020204" pitchFamily="34" charset="0"/>
              <a:buChar char="•"/>
            </a:pPr>
            <a:r>
              <a:rPr lang="en-US" sz="3200" dirty="0"/>
              <a:t>Clear, Precise, Easily Understood</a:t>
            </a:r>
          </a:p>
          <a:p>
            <a:pPr marL="285750" indent="-285750">
              <a:buFont typeface="Arial" panose="020B0604020202020204" pitchFamily="34" charset="0"/>
              <a:buChar char="•"/>
            </a:pPr>
            <a:r>
              <a:rPr lang="en-US" sz="3200" dirty="0"/>
              <a:t>Is culturally competent</a:t>
            </a:r>
          </a:p>
          <a:p>
            <a:endParaRPr lang="en-US" dirty="0"/>
          </a:p>
          <a:p>
            <a:endParaRPr lang="en-US" dirty="0"/>
          </a:p>
          <a:p>
            <a:endParaRPr lang="en-US" dirty="0"/>
          </a:p>
          <a:p>
            <a:endParaRPr lang="en-US" dirty="0"/>
          </a:p>
        </p:txBody>
      </p:sp>
      <p:sp>
        <p:nvSpPr>
          <p:cNvPr id="7" name="TextBox 6">
            <a:extLst>
              <a:ext uri="{FF2B5EF4-FFF2-40B4-BE49-F238E27FC236}">
                <a16:creationId xmlns:a16="http://schemas.microsoft.com/office/drawing/2014/main" id="{6D5F615B-2CE0-A9A2-911E-B8ADC41BA2A0}"/>
              </a:ext>
            </a:extLst>
          </p:cNvPr>
          <p:cNvSpPr txBox="1"/>
          <p:nvPr/>
        </p:nvSpPr>
        <p:spPr>
          <a:xfrm>
            <a:off x="933254" y="1197204"/>
            <a:ext cx="5693789" cy="707886"/>
          </a:xfrm>
          <a:prstGeom prst="rect">
            <a:avLst/>
          </a:prstGeom>
          <a:noFill/>
        </p:spPr>
        <p:txBody>
          <a:bodyPr wrap="square" rtlCol="0">
            <a:spAutoFit/>
          </a:bodyPr>
          <a:lstStyle/>
          <a:p>
            <a:r>
              <a:rPr lang="en-US" sz="4000" dirty="0">
                <a:solidFill>
                  <a:schemeClr val="accent1">
                    <a:lumMod val="75000"/>
                  </a:schemeClr>
                </a:solidFill>
              </a:rPr>
              <a:t>Person-Centered Writing</a:t>
            </a:r>
          </a:p>
        </p:txBody>
      </p:sp>
    </p:spTree>
    <p:extLst>
      <p:ext uri="{BB962C8B-B14F-4D97-AF65-F5344CB8AC3E}">
        <p14:creationId xmlns:p14="http://schemas.microsoft.com/office/powerpoint/2010/main" val="3403981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Shape 4" descr="Man with yellow sweater and white dress shirt thinking">
            <a:extLst>
              <a:ext uri="{FF2B5EF4-FFF2-40B4-BE49-F238E27FC236}">
                <a16:creationId xmlns:a16="http://schemas.microsoft.com/office/drawing/2014/main" id="{7A1DC7D9-84EE-7CB4-1488-9A5846A74F88}"/>
              </a:ext>
            </a:extLst>
          </p:cNvPr>
          <p:cNvSpPr/>
          <p:nvPr/>
        </p:nvSpPr>
        <p:spPr>
          <a:xfrm>
            <a:off x="0" y="684611"/>
            <a:ext cx="7461956" cy="6173389"/>
          </a:xfrm>
          <a:custGeom>
            <a:avLst/>
            <a:gdLst>
              <a:gd name="connsiteX0" fmla="*/ 2144889 w 7461956"/>
              <a:gd name="connsiteY0" fmla="*/ 0 h 6897511"/>
              <a:gd name="connsiteX1" fmla="*/ 2190045 w 7461956"/>
              <a:gd name="connsiteY1" fmla="*/ 609600 h 6897511"/>
              <a:gd name="connsiteX2" fmla="*/ 2144889 w 7461956"/>
              <a:gd name="connsiteY2" fmla="*/ 654756 h 6897511"/>
              <a:gd name="connsiteX3" fmla="*/ 2088445 w 7461956"/>
              <a:gd name="connsiteY3" fmla="*/ 722489 h 6897511"/>
              <a:gd name="connsiteX4" fmla="*/ 45156 w 7461956"/>
              <a:gd name="connsiteY4" fmla="*/ 722489 h 6897511"/>
              <a:gd name="connsiteX5" fmla="*/ 45156 w 7461956"/>
              <a:gd name="connsiteY5" fmla="*/ 6073422 h 6897511"/>
              <a:gd name="connsiteX6" fmla="*/ 0 w 7461956"/>
              <a:gd name="connsiteY6" fmla="*/ 6220178 h 6897511"/>
              <a:gd name="connsiteX7" fmla="*/ 56445 w 7461956"/>
              <a:gd name="connsiteY7" fmla="*/ 6310489 h 6897511"/>
              <a:gd name="connsiteX8" fmla="*/ 22578 w 7461956"/>
              <a:gd name="connsiteY8" fmla="*/ 6897511 h 6897511"/>
              <a:gd name="connsiteX9" fmla="*/ 7439378 w 7461956"/>
              <a:gd name="connsiteY9" fmla="*/ 6897511 h 6897511"/>
              <a:gd name="connsiteX10" fmla="*/ 7461956 w 7461956"/>
              <a:gd name="connsiteY10" fmla="*/ 6445956 h 6897511"/>
              <a:gd name="connsiteX11" fmla="*/ 7461956 w 7461956"/>
              <a:gd name="connsiteY11" fmla="*/ 6276622 h 6897511"/>
              <a:gd name="connsiteX12" fmla="*/ 7394222 w 7461956"/>
              <a:gd name="connsiteY12" fmla="*/ 6005689 h 6897511"/>
              <a:gd name="connsiteX13" fmla="*/ 7394222 w 7461956"/>
              <a:gd name="connsiteY13" fmla="*/ 745067 h 6897511"/>
              <a:gd name="connsiteX14" fmla="*/ 4346222 w 7461956"/>
              <a:gd name="connsiteY14" fmla="*/ 745067 h 6897511"/>
              <a:gd name="connsiteX15" fmla="*/ 4267200 w 7461956"/>
              <a:gd name="connsiteY15" fmla="*/ 654756 h 6897511"/>
              <a:gd name="connsiteX16" fmla="*/ 4131733 w 7461956"/>
              <a:gd name="connsiteY16" fmla="*/ 496711 h 6897511"/>
              <a:gd name="connsiteX17" fmla="*/ 4131733 w 7461956"/>
              <a:gd name="connsiteY17" fmla="*/ 33867 h 6897511"/>
              <a:gd name="connsiteX18" fmla="*/ 2144889 w 7461956"/>
              <a:gd name="connsiteY18" fmla="*/ 0 h 689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461956" h="6897511">
                <a:moveTo>
                  <a:pt x="2144889" y="0"/>
                </a:moveTo>
                <a:lnTo>
                  <a:pt x="2190045" y="609600"/>
                </a:lnTo>
                <a:lnTo>
                  <a:pt x="2144889" y="654756"/>
                </a:lnTo>
                <a:lnTo>
                  <a:pt x="2088445" y="722489"/>
                </a:lnTo>
                <a:lnTo>
                  <a:pt x="45156" y="722489"/>
                </a:lnTo>
                <a:lnTo>
                  <a:pt x="45156" y="6073422"/>
                </a:lnTo>
                <a:lnTo>
                  <a:pt x="0" y="6220178"/>
                </a:lnTo>
                <a:lnTo>
                  <a:pt x="56445" y="6310489"/>
                </a:lnTo>
                <a:lnTo>
                  <a:pt x="22578" y="6897511"/>
                </a:lnTo>
                <a:lnTo>
                  <a:pt x="7439378" y="6897511"/>
                </a:lnTo>
                <a:lnTo>
                  <a:pt x="7461956" y="6445956"/>
                </a:lnTo>
                <a:lnTo>
                  <a:pt x="7461956" y="6276622"/>
                </a:lnTo>
                <a:lnTo>
                  <a:pt x="7394222" y="6005689"/>
                </a:lnTo>
                <a:lnTo>
                  <a:pt x="7394222" y="745067"/>
                </a:lnTo>
                <a:lnTo>
                  <a:pt x="4346222" y="745067"/>
                </a:lnTo>
                <a:lnTo>
                  <a:pt x="4267200" y="654756"/>
                </a:lnTo>
                <a:lnTo>
                  <a:pt x="4131733" y="496711"/>
                </a:lnTo>
                <a:lnTo>
                  <a:pt x="4131733" y="33867"/>
                </a:lnTo>
                <a:lnTo>
                  <a:pt x="2144889" y="0"/>
                </a:lnTo>
                <a:close/>
              </a:path>
            </a:pathLst>
          </a:custGeom>
          <a:blipFill>
            <a:blip r:embed="rId3" cstate="print">
              <a:alphaModFix/>
              <a:extLst>
                <a:ext uri="{28A0092B-C50C-407E-A947-70E740481C1C}">
                  <a14:useLocalDpi xmlns:a14="http://schemas.microsoft.com/office/drawing/2010/main"/>
                </a:ext>
              </a:extLst>
            </a:blip>
            <a:stretch>
              <a:fillRect b="-4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8">
            <a:extLst>
              <a:ext uri="{FF2B5EF4-FFF2-40B4-BE49-F238E27FC236}">
                <a16:creationId xmlns:a16="http://schemas.microsoft.com/office/drawing/2014/main" id="{4C32582B-9247-D0EC-2F01-D3F6859FC493}"/>
              </a:ext>
            </a:extLst>
          </p:cNvPr>
          <p:cNvSpPr>
            <a:spLocks noGrp="1"/>
          </p:cNvSpPr>
          <p:nvPr>
            <p:ph type="title"/>
          </p:nvPr>
        </p:nvSpPr>
        <p:spPr>
          <a:xfrm>
            <a:off x="5755681" y="681062"/>
            <a:ext cx="5047437" cy="999451"/>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dirty="0"/>
              <a:t>How Do We Improve?</a:t>
            </a:r>
            <a:endParaRPr lang="en-US" noProof="0" dirty="0"/>
          </a:p>
        </p:txBody>
      </p:sp>
      <p:sp>
        <p:nvSpPr>
          <p:cNvPr id="7" name="Content Placeholder 9">
            <a:extLst>
              <a:ext uri="{FF2B5EF4-FFF2-40B4-BE49-F238E27FC236}">
                <a16:creationId xmlns:a16="http://schemas.microsoft.com/office/drawing/2014/main" id="{F2E157B5-0FB2-D1F2-22BA-E79873DC8A7B}"/>
              </a:ext>
            </a:extLst>
          </p:cNvPr>
          <p:cNvSpPr txBox="1">
            <a:spLocks/>
          </p:cNvSpPr>
          <p:nvPr/>
        </p:nvSpPr>
        <p:spPr>
          <a:xfrm>
            <a:off x="5872899" y="1680513"/>
            <a:ext cx="5929459" cy="4701433"/>
          </a:xfrm>
          <a:prstGeom prst="rect">
            <a:avLst/>
          </a:prstGeom>
        </p:spPr>
        <p:txBody>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pPr marL="285750" indent="-285750">
              <a:buFont typeface="Arial" panose="020B0604020202020204" pitchFamily="34" charset="0"/>
              <a:buChar char="•"/>
            </a:pPr>
            <a:r>
              <a:rPr lang="en-US" b="1" dirty="0">
                <a:solidFill>
                  <a:schemeClr val="accent1">
                    <a:lumMod val="75000"/>
                  </a:schemeClr>
                </a:solidFill>
              </a:rPr>
              <a:t>Replace fancy with plain</a:t>
            </a:r>
          </a:p>
          <a:p>
            <a:pPr marL="285750" indent="-285750">
              <a:buFont typeface="Arial" panose="020B0604020202020204" pitchFamily="34" charset="0"/>
              <a:buChar char="•"/>
            </a:pPr>
            <a:r>
              <a:rPr lang="en-US" b="1" dirty="0">
                <a:solidFill>
                  <a:schemeClr val="accent1">
                    <a:lumMod val="75000"/>
                  </a:schemeClr>
                </a:solidFill>
              </a:rPr>
              <a:t>Use shorter words and sentences</a:t>
            </a:r>
          </a:p>
          <a:p>
            <a:pPr marL="285750" indent="-285750">
              <a:buFont typeface="Arial" panose="020B0604020202020204" pitchFamily="34" charset="0"/>
              <a:buChar char="•"/>
            </a:pPr>
            <a:r>
              <a:rPr lang="en-US" b="1" dirty="0">
                <a:solidFill>
                  <a:schemeClr val="accent1">
                    <a:lumMod val="75000"/>
                  </a:schemeClr>
                </a:solidFill>
              </a:rPr>
              <a:t>Be personal and friendly:  You, We</a:t>
            </a:r>
          </a:p>
          <a:p>
            <a:pPr marL="285750" indent="-285750">
              <a:buFont typeface="Arial" panose="020B0604020202020204" pitchFamily="34" charset="0"/>
              <a:buChar char="•"/>
            </a:pPr>
            <a:r>
              <a:rPr lang="en-US" b="1" dirty="0">
                <a:solidFill>
                  <a:schemeClr val="accent1">
                    <a:lumMod val="75000"/>
                  </a:schemeClr>
                </a:solidFill>
              </a:rPr>
              <a:t>Use Lists</a:t>
            </a:r>
          </a:p>
          <a:p>
            <a:pPr marL="285750" indent="-285750">
              <a:buFont typeface="Arial" panose="020B0604020202020204" pitchFamily="34" charset="0"/>
              <a:buChar char="•"/>
            </a:pPr>
            <a:r>
              <a:rPr lang="en-US" b="1" dirty="0">
                <a:solidFill>
                  <a:schemeClr val="accent1">
                    <a:lumMod val="75000"/>
                  </a:schemeClr>
                </a:solidFill>
              </a:rPr>
              <a:t>Spell out acronyms on first use</a:t>
            </a:r>
          </a:p>
          <a:p>
            <a:pPr marL="285750" indent="-285750">
              <a:buFont typeface="Arial" panose="020B0604020202020204" pitchFamily="34" charset="0"/>
              <a:buChar char="•"/>
            </a:pPr>
            <a:r>
              <a:rPr lang="en-US" b="1" dirty="0">
                <a:solidFill>
                  <a:schemeClr val="accent1">
                    <a:lumMod val="75000"/>
                  </a:schemeClr>
                </a:solidFill>
              </a:rPr>
              <a:t>Use readability tools</a:t>
            </a:r>
          </a:p>
          <a:p>
            <a:pPr marL="285750" indent="-285750">
              <a:buFont typeface="Arial" panose="020B0604020202020204" pitchFamily="34" charset="0"/>
              <a:buChar char="•"/>
            </a:pPr>
            <a:r>
              <a:rPr lang="en-US" b="1" dirty="0">
                <a:solidFill>
                  <a:schemeClr val="accent1">
                    <a:lumMod val="75000"/>
                  </a:schemeClr>
                </a:solidFill>
              </a:rPr>
              <a:t>Use active, not passive language</a:t>
            </a:r>
          </a:p>
          <a:p>
            <a:pPr marL="285750" indent="-285750">
              <a:buFont typeface="Arial" panose="020B0604020202020204" pitchFamily="34" charset="0"/>
              <a:buChar char="•"/>
            </a:pPr>
            <a:endParaRPr lang="en-US" b="1" dirty="0">
              <a:solidFill>
                <a:schemeClr val="accent1">
                  <a:lumMod val="75000"/>
                </a:schemeClr>
              </a:solidFill>
            </a:endParaRPr>
          </a:p>
        </p:txBody>
      </p:sp>
    </p:spTree>
    <p:extLst>
      <p:ext uri="{BB962C8B-B14F-4D97-AF65-F5344CB8AC3E}">
        <p14:creationId xmlns:p14="http://schemas.microsoft.com/office/powerpoint/2010/main" val="281399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52F28-48B7-3BB3-4D64-3C0E58B1ADFB}"/>
              </a:ext>
            </a:extLst>
          </p:cNvPr>
          <p:cNvSpPr>
            <a:spLocks noGrp="1"/>
          </p:cNvSpPr>
          <p:nvPr>
            <p:ph type="title"/>
          </p:nvPr>
        </p:nvSpPr>
        <p:spPr>
          <a:xfrm>
            <a:off x="609600" y="728221"/>
            <a:ext cx="10972800" cy="1066800"/>
          </a:xfrm>
        </p:spPr>
        <p:txBody>
          <a:bodyPr/>
          <a:lstStyle/>
          <a:p>
            <a:r>
              <a:rPr lang="en-US" dirty="0"/>
              <a:t>          Passive Voice        Vs.        Active Voice</a:t>
            </a:r>
          </a:p>
        </p:txBody>
      </p:sp>
      <p:sp>
        <p:nvSpPr>
          <p:cNvPr id="3" name="Content Placeholder 2">
            <a:extLst>
              <a:ext uri="{FF2B5EF4-FFF2-40B4-BE49-F238E27FC236}">
                <a16:creationId xmlns:a16="http://schemas.microsoft.com/office/drawing/2014/main" id="{B04B8C21-27F9-6EBE-244B-3E12A3C0BE47}"/>
              </a:ext>
            </a:extLst>
          </p:cNvPr>
          <p:cNvSpPr>
            <a:spLocks noGrp="1"/>
          </p:cNvSpPr>
          <p:nvPr>
            <p:ph sz="half" idx="1"/>
          </p:nvPr>
        </p:nvSpPr>
        <p:spPr/>
        <p:txBody>
          <a:bodyPr/>
          <a:lstStyle/>
          <a:p>
            <a:r>
              <a:rPr lang="en-US" dirty="0"/>
              <a:t>The appeal was reviewed by the director.</a:t>
            </a:r>
          </a:p>
          <a:p>
            <a:r>
              <a:rPr lang="en-US" dirty="0"/>
              <a:t>The drug screen was failed by the client.</a:t>
            </a:r>
          </a:p>
          <a:p>
            <a:r>
              <a:rPr lang="en-US" dirty="0"/>
              <a:t>Inpatient was requested by the guardian.</a:t>
            </a:r>
          </a:p>
          <a:p>
            <a:r>
              <a:rPr lang="en-US" dirty="0"/>
              <a:t>Your request was considered by the CMH.</a:t>
            </a:r>
          </a:p>
          <a:p>
            <a:r>
              <a:rPr lang="en-US" dirty="0"/>
              <a:t>A new counselor was provided to you.</a:t>
            </a:r>
          </a:p>
          <a:p>
            <a:endParaRPr lang="en-US" dirty="0"/>
          </a:p>
          <a:p>
            <a:endParaRPr lang="en-US" dirty="0"/>
          </a:p>
          <a:p>
            <a:pPr marL="109728" indent="0">
              <a:buNone/>
            </a:pPr>
            <a:endParaRPr lang="en-US" dirty="0"/>
          </a:p>
          <a:p>
            <a:r>
              <a:rPr lang="en-US" dirty="0"/>
              <a:t>Used often in clinical or scientific writing.</a:t>
            </a:r>
          </a:p>
          <a:p>
            <a:r>
              <a:rPr lang="en-US" dirty="0"/>
              <a:t>Not clear or concise, can be awkward</a:t>
            </a:r>
          </a:p>
          <a:p>
            <a:r>
              <a:rPr lang="en-US" dirty="0"/>
              <a:t>Can sound detached, impersonal</a:t>
            </a:r>
          </a:p>
          <a:p>
            <a:pPr marL="109728" indent="0">
              <a:buNone/>
            </a:pPr>
            <a:endParaRPr lang="en-US" dirty="0"/>
          </a:p>
          <a:p>
            <a:pPr marL="109728" indent="0">
              <a:buNone/>
            </a:pPr>
            <a:endParaRPr lang="en-US" dirty="0"/>
          </a:p>
          <a:p>
            <a:pPr marL="109728" indent="0">
              <a:buNone/>
            </a:pPr>
            <a:endParaRPr lang="en-US" dirty="0"/>
          </a:p>
          <a:p>
            <a:pPr marL="109728" indent="0">
              <a:buNone/>
            </a:pPr>
            <a:endParaRPr lang="en-US" dirty="0"/>
          </a:p>
        </p:txBody>
      </p:sp>
      <p:sp>
        <p:nvSpPr>
          <p:cNvPr id="4" name="Content Placeholder 3">
            <a:extLst>
              <a:ext uri="{FF2B5EF4-FFF2-40B4-BE49-F238E27FC236}">
                <a16:creationId xmlns:a16="http://schemas.microsoft.com/office/drawing/2014/main" id="{7DFFDA6E-D874-CA2F-3582-122177C6B2B8}"/>
              </a:ext>
            </a:extLst>
          </p:cNvPr>
          <p:cNvSpPr>
            <a:spLocks noGrp="1"/>
          </p:cNvSpPr>
          <p:nvPr>
            <p:ph sz="half" idx="2"/>
          </p:nvPr>
        </p:nvSpPr>
        <p:spPr/>
        <p:txBody>
          <a:bodyPr/>
          <a:lstStyle/>
          <a:p>
            <a:r>
              <a:rPr lang="en-US" dirty="0"/>
              <a:t>The director reviewed the appeal.</a:t>
            </a:r>
          </a:p>
          <a:p>
            <a:r>
              <a:rPr lang="en-US" dirty="0"/>
              <a:t>The client failed the drug screen.</a:t>
            </a:r>
          </a:p>
          <a:p>
            <a:r>
              <a:rPr lang="en-US" dirty="0"/>
              <a:t>The guardian requested inpatient.</a:t>
            </a:r>
          </a:p>
          <a:p>
            <a:r>
              <a:rPr lang="en-US" dirty="0"/>
              <a:t>The CMH considered your request.</a:t>
            </a:r>
          </a:p>
          <a:p>
            <a:r>
              <a:rPr lang="en-US" dirty="0"/>
              <a:t>You were given a new counselor.</a:t>
            </a:r>
          </a:p>
          <a:p>
            <a:endParaRPr lang="en-US" dirty="0"/>
          </a:p>
          <a:p>
            <a:endParaRPr lang="en-US" dirty="0"/>
          </a:p>
          <a:p>
            <a:endParaRPr lang="en-US" dirty="0"/>
          </a:p>
          <a:p>
            <a:r>
              <a:rPr lang="en-US" dirty="0"/>
              <a:t>Used for most non-scientific writing.</a:t>
            </a:r>
          </a:p>
          <a:p>
            <a:r>
              <a:rPr lang="en-US" dirty="0"/>
              <a:t>Clear, direct, often shorter</a:t>
            </a:r>
          </a:p>
          <a:p>
            <a:r>
              <a:rPr lang="en-US" dirty="0"/>
              <a:t>More personal and writer-involved</a:t>
            </a:r>
          </a:p>
        </p:txBody>
      </p:sp>
      <p:sp>
        <p:nvSpPr>
          <p:cNvPr id="5" name="Rectangle 4">
            <a:extLst>
              <a:ext uri="{FF2B5EF4-FFF2-40B4-BE49-F238E27FC236}">
                <a16:creationId xmlns:a16="http://schemas.microsoft.com/office/drawing/2014/main" id="{9E2823C9-AE8B-3B7D-42C5-0D5AECCE4747}"/>
              </a:ext>
            </a:extLst>
          </p:cNvPr>
          <p:cNvSpPr/>
          <p:nvPr/>
        </p:nvSpPr>
        <p:spPr>
          <a:xfrm>
            <a:off x="514350" y="2085975"/>
            <a:ext cx="5019675" cy="43418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37BD0B2-82B6-D5BD-56F1-0D3AD4B24868}"/>
              </a:ext>
            </a:extLst>
          </p:cNvPr>
          <p:cNvSpPr/>
          <p:nvPr/>
        </p:nvSpPr>
        <p:spPr>
          <a:xfrm>
            <a:off x="6089650" y="2085975"/>
            <a:ext cx="5175381" cy="43418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9674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79F6F64-C697-B250-B887-4E216D8341A5}"/>
              </a:ext>
            </a:extLst>
          </p:cNvPr>
          <p:cNvSpPr>
            <a:spLocks noGrp="1"/>
          </p:cNvSpPr>
          <p:nvPr>
            <p:ph type="title"/>
          </p:nvPr>
        </p:nvSpPr>
        <p:spPr>
          <a:xfrm>
            <a:off x="7137995" y="1101970"/>
            <a:ext cx="4511040" cy="877824"/>
          </a:xfrm>
        </p:spPr>
        <p:txBody>
          <a:bodyPr>
            <a:normAutofit/>
          </a:bodyPr>
          <a:lstStyle/>
          <a:p>
            <a:r>
              <a:rPr lang="en-US" sz="3600" dirty="0"/>
              <a:t>The Hard Way: </a:t>
            </a:r>
          </a:p>
        </p:txBody>
      </p:sp>
      <p:pic>
        <p:nvPicPr>
          <p:cNvPr id="5" name="Picture Placeholder 13" descr="A picture containing person that is looking at a paper in a confusing way">
            <a:extLst>
              <a:ext uri="{FF2B5EF4-FFF2-40B4-BE49-F238E27FC236}">
                <a16:creationId xmlns:a16="http://schemas.microsoft.com/office/drawing/2014/main" id="{B1EF25A8-F986-62ED-17C8-3826125B20FC}"/>
              </a:ext>
            </a:extLst>
          </p:cNvPr>
          <p:cNvPicPr>
            <a:picLocks noChangeAspect="1"/>
          </p:cNvPicPr>
          <p:nvPr/>
        </p:nvPicPr>
        <p:blipFill rotWithShape="1">
          <a:blip r:embed="rId3"/>
          <a:srcRect t="21521" b="21522"/>
          <a:stretch/>
        </p:blipFill>
        <p:spPr>
          <a:xfrm>
            <a:off x="203200" y="776287"/>
            <a:ext cx="6803136" cy="5805083"/>
          </a:xfrm>
          <a:prstGeom prst="rect">
            <a:avLst/>
          </a:prstGeom>
          <a:noFill/>
        </p:spPr>
      </p:pic>
      <p:sp>
        <p:nvSpPr>
          <p:cNvPr id="12" name="Text Placeholder 3">
            <a:extLst>
              <a:ext uri="{FF2B5EF4-FFF2-40B4-BE49-F238E27FC236}">
                <a16:creationId xmlns:a16="http://schemas.microsoft.com/office/drawing/2014/main" id="{BAC04127-F142-2554-E97B-E52E5E862BD1}"/>
              </a:ext>
            </a:extLst>
          </p:cNvPr>
          <p:cNvSpPr>
            <a:spLocks noGrp="1"/>
          </p:cNvSpPr>
          <p:nvPr>
            <p:ph type="body" idx="2"/>
          </p:nvPr>
        </p:nvSpPr>
        <p:spPr>
          <a:xfrm>
            <a:off x="7137995" y="2010727"/>
            <a:ext cx="4511040" cy="4580573"/>
          </a:xfrm>
        </p:spPr>
        <p:txBody>
          <a:bodyPr>
            <a:normAutofit/>
          </a:bodyPr>
          <a:lstStyle/>
          <a:p>
            <a:r>
              <a:rPr lang="en-US" sz="3200" dirty="0"/>
              <a:t>“The provision of adequate dietary energy to ensure normal growth and development should be a principal determinant of the diets of children under five years of age.”</a:t>
            </a:r>
          </a:p>
        </p:txBody>
      </p:sp>
    </p:spTree>
    <p:extLst>
      <p:ext uri="{BB962C8B-B14F-4D97-AF65-F5344CB8AC3E}">
        <p14:creationId xmlns:p14="http://schemas.microsoft.com/office/powerpoint/2010/main" val="596669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FC0F9-A8D9-CBDD-85AA-73119F9FEAD6}"/>
              </a:ext>
            </a:extLst>
          </p:cNvPr>
          <p:cNvSpPr>
            <a:spLocks noGrp="1"/>
          </p:cNvSpPr>
          <p:nvPr>
            <p:ph type="title"/>
          </p:nvPr>
        </p:nvSpPr>
        <p:spPr/>
        <p:txBody>
          <a:bodyPr>
            <a:normAutofit/>
          </a:bodyPr>
          <a:lstStyle/>
          <a:p>
            <a:r>
              <a:rPr lang="en-US" sz="3600" dirty="0"/>
              <a:t>A Better Way: </a:t>
            </a:r>
          </a:p>
        </p:txBody>
      </p:sp>
      <p:sp>
        <p:nvSpPr>
          <p:cNvPr id="4" name="Text Placeholder 3">
            <a:extLst>
              <a:ext uri="{FF2B5EF4-FFF2-40B4-BE49-F238E27FC236}">
                <a16:creationId xmlns:a16="http://schemas.microsoft.com/office/drawing/2014/main" id="{572BFB3B-B7F9-28F3-C5F4-524C7003F329}"/>
              </a:ext>
            </a:extLst>
          </p:cNvPr>
          <p:cNvSpPr>
            <a:spLocks noGrp="1"/>
          </p:cNvSpPr>
          <p:nvPr>
            <p:ph type="body" idx="2"/>
          </p:nvPr>
        </p:nvSpPr>
        <p:spPr>
          <a:xfrm>
            <a:off x="6958886" y="2587920"/>
            <a:ext cx="4511040" cy="4580573"/>
          </a:xfrm>
        </p:spPr>
        <p:txBody>
          <a:bodyPr>
            <a:normAutofit/>
          </a:bodyPr>
          <a:lstStyle/>
          <a:p>
            <a:r>
              <a:rPr lang="en-US" sz="3600" dirty="0"/>
              <a:t>“Children under five need calorie-rich food to ensure they grow and develop normally”.</a:t>
            </a:r>
          </a:p>
        </p:txBody>
      </p:sp>
      <p:pic>
        <p:nvPicPr>
          <p:cNvPr id="5" name="Picture Placeholder 9" descr="A picture containing person, floor, indoor, standing&#10;&#10;Description automatically generated">
            <a:extLst>
              <a:ext uri="{FF2B5EF4-FFF2-40B4-BE49-F238E27FC236}">
                <a16:creationId xmlns:a16="http://schemas.microsoft.com/office/drawing/2014/main" id="{F3E37F35-32F8-C2BD-7BE2-EB0226DEDD25}"/>
              </a:ext>
            </a:extLst>
          </p:cNvPr>
          <p:cNvPicPr>
            <a:picLocks noChangeAspect="1"/>
          </p:cNvPicPr>
          <p:nvPr/>
        </p:nvPicPr>
        <p:blipFill rotWithShape="1">
          <a:blip r:embed="rId3"/>
          <a:srcRect t="13738" b="13737"/>
          <a:stretch/>
        </p:blipFill>
        <p:spPr>
          <a:xfrm>
            <a:off x="198658" y="704850"/>
            <a:ext cx="5602067" cy="5610687"/>
          </a:xfrm>
          <a:prstGeom prst="rect">
            <a:avLst/>
          </a:prstGeom>
          <a:noFill/>
        </p:spPr>
      </p:pic>
    </p:spTree>
    <p:extLst>
      <p:ext uri="{BB962C8B-B14F-4D97-AF65-F5344CB8AC3E}">
        <p14:creationId xmlns:p14="http://schemas.microsoft.com/office/powerpoint/2010/main" val="384036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nvPr>
        </p:nvGraphicFramePr>
        <p:xfrm>
          <a:off x="4613186" y="891350"/>
          <a:ext cx="7012370" cy="20639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a:extLst>
              <a:ext uri="{FF2B5EF4-FFF2-40B4-BE49-F238E27FC236}">
                <a16:creationId xmlns:a16="http://schemas.microsoft.com/office/drawing/2014/main" id="{5D98A82F-27C1-4EDB-BCC8-ECFF58196028}"/>
              </a:ext>
            </a:extLst>
          </p:cNvPr>
          <p:cNvGrpSpPr/>
          <p:nvPr/>
        </p:nvGrpSpPr>
        <p:grpSpPr>
          <a:xfrm>
            <a:off x="4598438" y="3027515"/>
            <a:ext cx="7012370" cy="1479054"/>
            <a:chOff x="0" y="5795"/>
            <a:chExt cx="7012370" cy="1479054"/>
          </a:xfrm>
          <a:solidFill>
            <a:schemeClr val="accent3"/>
          </a:solidFill>
        </p:grpSpPr>
        <p:sp>
          <p:nvSpPr>
            <p:cNvPr id="10" name="Rectangle: Rounded Corners 9">
              <a:extLst>
                <a:ext uri="{FF2B5EF4-FFF2-40B4-BE49-F238E27FC236}">
                  <a16:creationId xmlns:a16="http://schemas.microsoft.com/office/drawing/2014/main" id="{8ED36EA6-1E52-40FC-816A-360889EFE756}"/>
                </a:ext>
              </a:extLst>
            </p:cNvPr>
            <p:cNvSpPr/>
            <p:nvPr/>
          </p:nvSpPr>
          <p:spPr>
            <a:xfrm>
              <a:off x="0" y="5795"/>
              <a:ext cx="7012370" cy="1479054"/>
            </a:xfrm>
            <a:prstGeom prst="roundRect">
              <a:avLst/>
            </a:prstGeom>
            <a:grpFill/>
          </p:spPr>
          <p:style>
            <a:lnRef idx="2">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12" name="Rectangle: Rounded Corners 4">
              <a:extLst>
                <a:ext uri="{FF2B5EF4-FFF2-40B4-BE49-F238E27FC236}">
                  <a16:creationId xmlns:a16="http://schemas.microsoft.com/office/drawing/2014/main" id="{51553A5A-A022-4BD3-AA56-7249F29E950C}"/>
                </a:ext>
              </a:extLst>
            </p:cNvPr>
            <p:cNvSpPr txBox="1"/>
            <p:nvPr/>
          </p:nvSpPr>
          <p:spPr>
            <a:xfrm>
              <a:off x="72201" y="77996"/>
              <a:ext cx="6867968" cy="13346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kern="1200" dirty="0"/>
                <a:t>Denial statements must include the information necessary to support the denial of services. The information needs to be in understandable language so that the individual knows </a:t>
              </a:r>
              <a:r>
                <a:rPr lang="en-US" u="sng" kern="1200" dirty="0"/>
                <a:t>why </a:t>
              </a:r>
              <a:r>
                <a:rPr lang="en-US" kern="1200" dirty="0"/>
                <a:t>a service is being denied.</a:t>
              </a:r>
            </a:p>
          </p:txBody>
        </p:sp>
      </p:grpSp>
      <p:grpSp>
        <p:nvGrpSpPr>
          <p:cNvPr id="18" name="Group 17">
            <a:extLst>
              <a:ext uri="{FF2B5EF4-FFF2-40B4-BE49-F238E27FC236}">
                <a16:creationId xmlns:a16="http://schemas.microsoft.com/office/drawing/2014/main" id="{1D9B4A78-A6BC-4A5C-BB44-F0DF14AECFFA}"/>
              </a:ext>
            </a:extLst>
          </p:cNvPr>
          <p:cNvGrpSpPr/>
          <p:nvPr/>
        </p:nvGrpSpPr>
        <p:grpSpPr>
          <a:xfrm>
            <a:off x="4598438" y="4687900"/>
            <a:ext cx="7012370" cy="1479054"/>
            <a:chOff x="-152400" y="1513780"/>
            <a:chExt cx="7012370" cy="1479054"/>
          </a:xfrm>
          <a:solidFill>
            <a:schemeClr val="accent3"/>
          </a:solidFill>
        </p:grpSpPr>
        <p:sp>
          <p:nvSpPr>
            <p:cNvPr id="19" name="Rectangle: Rounded Corners 18">
              <a:extLst>
                <a:ext uri="{FF2B5EF4-FFF2-40B4-BE49-F238E27FC236}">
                  <a16:creationId xmlns:a16="http://schemas.microsoft.com/office/drawing/2014/main" id="{15AA5DE5-FF5E-4B1B-A416-E2EEF7550911}"/>
                </a:ext>
              </a:extLst>
            </p:cNvPr>
            <p:cNvSpPr/>
            <p:nvPr/>
          </p:nvSpPr>
          <p:spPr>
            <a:xfrm>
              <a:off x="-152400" y="1513780"/>
              <a:ext cx="7012370" cy="1479054"/>
            </a:xfrm>
            <a:prstGeom prst="roundRect">
              <a:avLst/>
            </a:prstGeom>
            <a:solidFill>
              <a:schemeClr val="accent6">
                <a:lumMod val="75000"/>
              </a:schemeClr>
            </a:solidFill>
          </p:spPr>
          <p:style>
            <a:lnRef idx="2">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0" name="Rectangle: Rounded Corners 4">
              <a:extLst>
                <a:ext uri="{FF2B5EF4-FFF2-40B4-BE49-F238E27FC236}">
                  <a16:creationId xmlns:a16="http://schemas.microsoft.com/office/drawing/2014/main" id="{65FD399D-F613-4018-A23B-0FB4FC87CD78}"/>
                </a:ext>
              </a:extLst>
            </p:cNvPr>
            <p:cNvSpPr txBox="1"/>
            <p:nvPr/>
          </p:nvSpPr>
          <p:spPr>
            <a:xfrm>
              <a:off x="-80200" y="1637249"/>
              <a:ext cx="6810515" cy="1322733"/>
            </a:xfrm>
            <a:prstGeom prst="rect">
              <a:avLst/>
            </a:prstGeom>
            <a:solidFill>
              <a:schemeClr val="accent6">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kern="1200" dirty="0"/>
                <a:t>Denial statements serve as the basis </a:t>
              </a:r>
              <a:r>
                <a:rPr lang="en-US" dirty="0"/>
                <a:t>for</a:t>
              </a:r>
              <a:r>
                <a:rPr lang="en-US" kern="1200" dirty="0"/>
                <a:t> defending a decision when there is an appeal or hearing.</a:t>
              </a:r>
            </a:p>
          </p:txBody>
        </p:sp>
      </p:grpSp>
      <p:sp>
        <p:nvSpPr>
          <p:cNvPr id="5" name="Title 4">
            <a:extLst>
              <a:ext uri="{FF2B5EF4-FFF2-40B4-BE49-F238E27FC236}">
                <a16:creationId xmlns:a16="http://schemas.microsoft.com/office/drawing/2014/main" id="{D3FC7AA4-B5B7-8B28-E2A1-483578E47185}"/>
              </a:ext>
            </a:extLst>
          </p:cNvPr>
          <p:cNvSpPr>
            <a:spLocks noGrp="1"/>
          </p:cNvSpPr>
          <p:nvPr>
            <p:ph type="title"/>
          </p:nvPr>
        </p:nvSpPr>
        <p:spPr>
          <a:xfrm>
            <a:off x="254523" y="2805980"/>
            <a:ext cx="3996965" cy="1246040"/>
          </a:xfrm>
        </p:spPr>
        <p:txBody>
          <a:bodyPr>
            <a:normAutofit fontScale="90000"/>
          </a:bodyPr>
          <a:lstStyle/>
          <a:p>
            <a:r>
              <a:rPr lang="en-US" sz="3600" u="sng" dirty="0"/>
              <a:t>Denial Statements</a:t>
            </a:r>
            <a:r>
              <a:rPr lang="en-US" sz="3600" dirty="0"/>
              <a:t>: </a:t>
            </a:r>
            <a:br>
              <a:rPr lang="en-US" sz="3600" dirty="0"/>
            </a:br>
            <a:r>
              <a:rPr lang="en-US" sz="3600" dirty="0"/>
              <a:t>Refers to the information input by staff which informs a person that their services have been impacted.</a:t>
            </a:r>
          </a:p>
        </p:txBody>
      </p:sp>
    </p:spTree>
    <p:extLst>
      <p:ext uri="{BB962C8B-B14F-4D97-AF65-F5344CB8AC3E}">
        <p14:creationId xmlns:p14="http://schemas.microsoft.com/office/powerpoint/2010/main" val="3570093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B0C50-8A56-56C6-0E93-F56A3451AA0B}"/>
              </a:ext>
            </a:extLst>
          </p:cNvPr>
          <p:cNvSpPr>
            <a:spLocks noGrp="1"/>
          </p:cNvSpPr>
          <p:nvPr>
            <p:ph type="title"/>
          </p:nvPr>
        </p:nvSpPr>
        <p:spPr>
          <a:xfrm>
            <a:off x="524759" y="615099"/>
            <a:ext cx="10972800" cy="1066800"/>
          </a:xfrm>
        </p:spPr>
        <p:txBody>
          <a:bodyPr/>
          <a:lstStyle/>
          <a:p>
            <a:r>
              <a:rPr lang="en-US" dirty="0"/>
              <a:t>Components of a Denial Statement</a:t>
            </a:r>
          </a:p>
        </p:txBody>
      </p:sp>
      <p:graphicFrame>
        <p:nvGraphicFramePr>
          <p:cNvPr id="4" name="Content Placeholder 2">
            <a:extLst>
              <a:ext uri="{FF2B5EF4-FFF2-40B4-BE49-F238E27FC236}">
                <a16:creationId xmlns:a16="http://schemas.microsoft.com/office/drawing/2014/main" id="{C4DB4C19-0EC0-B57D-B5B4-73A662875308}"/>
              </a:ext>
            </a:extLst>
          </p:cNvPr>
          <p:cNvGraphicFramePr>
            <a:graphicFrameLocks noGrp="1"/>
          </p:cNvGraphicFramePr>
          <p:nvPr>
            <p:ph idx="1"/>
            <p:extLst>
              <p:ext uri="{D42A27DB-BD31-4B8C-83A1-F6EECF244321}">
                <p14:modId xmlns:p14="http://schemas.microsoft.com/office/powerpoint/2010/main" val="2597905489"/>
              </p:ext>
            </p:extLst>
          </p:nvPr>
        </p:nvGraphicFramePr>
        <p:xfrm>
          <a:off x="524759" y="1918551"/>
          <a:ext cx="10972800" cy="43243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2255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746228" y="1037967"/>
            <a:ext cx="3054091" cy="4709131"/>
          </a:xfrm>
        </p:spPr>
        <p:txBody>
          <a:bodyPr anchor="ctr">
            <a:normAutofit/>
          </a:bodyPr>
          <a:lstStyle/>
          <a:p>
            <a:r>
              <a:rPr lang="en-US" sz="4000" cap="none" dirty="0">
                <a:solidFill>
                  <a:schemeClr val="bg1">
                    <a:lumMod val="85000"/>
                    <a:lumOff val="15000"/>
                  </a:schemeClr>
                </a:solidFill>
                <a:latin typeface="+mn-lt"/>
              </a:rPr>
              <a:t>Denial Statement Writing Tips</a:t>
            </a: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189143774"/>
              </p:ext>
            </p:extLst>
          </p:nvPr>
        </p:nvGraphicFramePr>
        <p:xfrm>
          <a:off x="4526237" y="1005840"/>
          <a:ext cx="7012370" cy="1484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Group 7">
            <a:extLst>
              <a:ext uri="{FF2B5EF4-FFF2-40B4-BE49-F238E27FC236}">
                <a16:creationId xmlns:a16="http://schemas.microsoft.com/office/drawing/2014/main" id="{5D98A82F-27C1-4EDB-BCC8-ECFF58196028}"/>
              </a:ext>
            </a:extLst>
          </p:cNvPr>
          <p:cNvGrpSpPr/>
          <p:nvPr/>
        </p:nvGrpSpPr>
        <p:grpSpPr>
          <a:xfrm>
            <a:off x="4598438" y="2641610"/>
            <a:ext cx="7012370" cy="1479054"/>
            <a:chOff x="0" y="5795"/>
            <a:chExt cx="7012370" cy="1479054"/>
          </a:xfrm>
          <a:solidFill>
            <a:schemeClr val="accent3"/>
          </a:solidFill>
        </p:grpSpPr>
        <p:sp>
          <p:nvSpPr>
            <p:cNvPr id="10" name="Rectangle: Rounded Corners 9">
              <a:extLst>
                <a:ext uri="{FF2B5EF4-FFF2-40B4-BE49-F238E27FC236}">
                  <a16:creationId xmlns:a16="http://schemas.microsoft.com/office/drawing/2014/main" id="{8ED36EA6-1E52-40FC-816A-360889EFE756}"/>
                </a:ext>
              </a:extLst>
            </p:cNvPr>
            <p:cNvSpPr/>
            <p:nvPr/>
          </p:nvSpPr>
          <p:spPr>
            <a:xfrm>
              <a:off x="0" y="5795"/>
              <a:ext cx="7012370" cy="1479054"/>
            </a:xfrm>
            <a:prstGeom prst="roundRect">
              <a:avLst/>
            </a:prstGeom>
            <a:grpFill/>
          </p:spPr>
          <p:style>
            <a:lnRef idx="2">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12" name="Rectangle: Rounded Corners 4">
              <a:extLst>
                <a:ext uri="{FF2B5EF4-FFF2-40B4-BE49-F238E27FC236}">
                  <a16:creationId xmlns:a16="http://schemas.microsoft.com/office/drawing/2014/main" id="{51553A5A-A022-4BD3-AA56-7249F29E950C}"/>
                </a:ext>
              </a:extLst>
            </p:cNvPr>
            <p:cNvSpPr txBox="1"/>
            <p:nvPr/>
          </p:nvSpPr>
          <p:spPr>
            <a:xfrm>
              <a:off x="72201" y="77996"/>
              <a:ext cx="6867968" cy="13346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sz="2400" dirty="0"/>
                <a:t>If a recommended level of care is included, the service must be covered by the individual’s benefit plan.</a:t>
              </a:r>
            </a:p>
          </p:txBody>
        </p:sp>
      </p:grpSp>
      <p:grpSp>
        <p:nvGrpSpPr>
          <p:cNvPr id="18" name="Group 17">
            <a:extLst>
              <a:ext uri="{FF2B5EF4-FFF2-40B4-BE49-F238E27FC236}">
                <a16:creationId xmlns:a16="http://schemas.microsoft.com/office/drawing/2014/main" id="{1D9B4A78-A6BC-4A5C-BB44-F0DF14AECFFA}"/>
              </a:ext>
            </a:extLst>
          </p:cNvPr>
          <p:cNvGrpSpPr/>
          <p:nvPr/>
        </p:nvGrpSpPr>
        <p:grpSpPr>
          <a:xfrm>
            <a:off x="4670639" y="4271584"/>
            <a:ext cx="7012370" cy="1921627"/>
            <a:chOff x="-152400" y="1513780"/>
            <a:chExt cx="7012370" cy="1479054"/>
          </a:xfrm>
          <a:solidFill>
            <a:schemeClr val="accent3"/>
          </a:solidFill>
        </p:grpSpPr>
        <p:sp>
          <p:nvSpPr>
            <p:cNvPr id="19" name="Rectangle: Rounded Corners 18">
              <a:extLst>
                <a:ext uri="{FF2B5EF4-FFF2-40B4-BE49-F238E27FC236}">
                  <a16:creationId xmlns:a16="http://schemas.microsoft.com/office/drawing/2014/main" id="{15AA5DE5-FF5E-4B1B-A416-E2EEF7550911}"/>
                </a:ext>
              </a:extLst>
            </p:cNvPr>
            <p:cNvSpPr/>
            <p:nvPr/>
          </p:nvSpPr>
          <p:spPr>
            <a:xfrm>
              <a:off x="-152400" y="1513780"/>
              <a:ext cx="7012370" cy="1479054"/>
            </a:xfrm>
            <a:prstGeom prst="roundRect">
              <a:avLst/>
            </a:prstGeom>
            <a:solidFill>
              <a:schemeClr val="accent6">
                <a:lumMod val="75000"/>
              </a:schemeClr>
            </a:solidFill>
          </p:spPr>
          <p:style>
            <a:lnRef idx="2">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US"/>
            </a:p>
          </p:txBody>
        </p:sp>
        <p:sp>
          <p:nvSpPr>
            <p:cNvPr id="20" name="Rectangle: Rounded Corners 4">
              <a:extLst>
                <a:ext uri="{FF2B5EF4-FFF2-40B4-BE49-F238E27FC236}">
                  <a16:creationId xmlns:a16="http://schemas.microsoft.com/office/drawing/2014/main" id="{65FD399D-F613-4018-A23B-0FB4FC87CD78}"/>
                </a:ext>
              </a:extLst>
            </p:cNvPr>
            <p:cNvSpPr txBox="1"/>
            <p:nvPr/>
          </p:nvSpPr>
          <p:spPr>
            <a:xfrm>
              <a:off x="-49703" y="1587460"/>
              <a:ext cx="6837472" cy="1286200"/>
            </a:xfrm>
            <a:prstGeom prst="rect">
              <a:avLst/>
            </a:prstGeom>
            <a:solidFill>
              <a:schemeClr val="accent6">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marL="0" lvl="0" indent="0" algn="l" defTabSz="622300">
                <a:lnSpc>
                  <a:spcPct val="100000"/>
                </a:lnSpc>
                <a:spcBef>
                  <a:spcPct val="0"/>
                </a:spcBef>
                <a:spcAft>
                  <a:spcPct val="35000"/>
                </a:spcAft>
                <a:buNone/>
              </a:pPr>
              <a:r>
                <a:rPr lang="en-US" kern="1200" dirty="0"/>
                <a:t>Denial statements must be written at a reading level of </a:t>
              </a:r>
              <a:r>
                <a:rPr lang="en-US" i="1" kern="1200" dirty="0"/>
                <a:t>6</a:t>
              </a:r>
              <a:r>
                <a:rPr lang="en-US" i="1" kern="1200" baseline="30000" dirty="0"/>
                <a:t>th</a:t>
              </a:r>
              <a:r>
                <a:rPr lang="en-US" i="1" kern="1200" dirty="0"/>
                <a:t> grade or below.</a:t>
              </a:r>
              <a:r>
                <a:rPr lang="en-US" kern="1200" dirty="0"/>
                <a:t> Grade levels can be checked by using methods such as the Microsoft Office readability statistics function, where The Flesch-Kincaid Grade Level is calculated. </a:t>
              </a:r>
              <a:r>
                <a:rPr lang="en-US" i="1" kern="1200" dirty="0"/>
                <a:t>The leve</a:t>
              </a:r>
              <a:r>
                <a:rPr lang="en-US" i="1" dirty="0"/>
                <a:t>l cannot be above 6.9</a:t>
              </a:r>
              <a:r>
                <a:rPr lang="en-US" dirty="0"/>
                <a:t>. Try not to include the names of medications or dosages because this will increase the grade level.</a:t>
              </a:r>
              <a:endParaRPr lang="en-US" kern="1200" dirty="0"/>
            </a:p>
          </p:txBody>
        </p:sp>
      </p:grpSp>
      <p:sp>
        <p:nvSpPr>
          <p:cNvPr id="3" name="TextBox 2">
            <a:extLst>
              <a:ext uri="{FF2B5EF4-FFF2-40B4-BE49-F238E27FC236}">
                <a16:creationId xmlns:a16="http://schemas.microsoft.com/office/drawing/2014/main" id="{2346EB95-9DC3-1A43-5196-56616C2E75F7}"/>
              </a:ext>
            </a:extLst>
          </p:cNvPr>
          <p:cNvSpPr txBox="1"/>
          <p:nvPr/>
        </p:nvSpPr>
        <p:spPr>
          <a:xfrm>
            <a:off x="508991" y="1672977"/>
            <a:ext cx="3385540" cy="3416320"/>
          </a:xfrm>
          <a:prstGeom prst="rect">
            <a:avLst/>
          </a:prstGeom>
          <a:noFill/>
        </p:spPr>
        <p:txBody>
          <a:bodyPr wrap="square" rtlCol="0">
            <a:spAutoFit/>
          </a:bodyPr>
          <a:lstStyle/>
          <a:p>
            <a:r>
              <a:rPr lang="en-US" sz="5400" dirty="0"/>
              <a:t>Denial Statement Writing Tips</a:t>
            </a:r>
          </a:p>
        </p:txBody>
      </p:sp>
    </p:spTree>
    <p:extLst>
      <p:ext uri="{BB962C8B-B14F-4D97-AF65-F5344CB8AC3E}">
        <p14:creationId xmlns:p14="http://schemas.microsoft.com/office/powerpoint/2010/main" val="18414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AA628-ED4E-FCBC-735B-EAC9812081CA}"/>
              </a:ext>
            </a:extLst>
          </p:cNvPr>
          <p:cNvSpPr>
            <a:spLocks noGrp="1"/>
          </p:cNvSpPr>
          <p:nvPr>
            <p:ph type="title"/>
          </p:nvPr>
        </p:nvSpPr>
        <p:spPr>
          <a:xfrm>
            <a:off x="609600" y="596246"/>
            <a:ext cx="10972800" cy="1066800"/>
          </a:xfrm>
        </p:spPr>
        <p:txBody>
          <a:bodyPr/>
          <a:lstStyle/>
          <a:p>
            <a:r>
              <a:rPr lang="en-US" dirty="0"/>
              <a:t>Post-Service Targeted Case Management Denial</a:t>
            </a:r>
          </a:p>
        </p:txBody>
      </p:sp>
      <p:sp>
        <p:nvSpPr>
          <p:cNvPr id="5" name="Content Placeholder 3">
            <a:extLst>
              <a:ext uri="{FF2B5EF4-FFF2-40B4-BE49-F238E27FC236}">
                <a16:creationId xmlns:a16="http://schemas.microsoft.com/office/drawing/2014/main" id="{CAF527CE-5744-3EEB-6A90-2C443CD3DFA6}"/>
              </a:ext>
            </a:extLst>
          </p:cNvPr>
          <p:cNvSpPr txBox="1">
            <a:spLocks/>
          </p:cNvSpPr>
          <p:nvPr/>
        </p:nvSpPr>
        <p:spPr>
          <a:xfrm>
            <a:off x="5222986" y="1757575"/>
            <a:ext cx="5746903" cy="4315410"/>
          </a:xfrm>
          <a:prstGeom prst="rect">
            <a:avLst/>
          </a:prstGeom>
        </p:spPr>
        <p:txBody>
          <a:bodyPr>
            <a:normAutofit fontScale="92500" lnSpcReduction="20000"/>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pPr marL="457200">
              <a:spcBef>
                <a:spcPts val="0"/>
              </a:spcBef>
            </a:pPr>
            <a:endParaRPr lang="en-US" sz="1800" dirty="0"/>
          </a:p>
          <a:p>
            <a:pPr marL="457200">
              <a:spcBef>
                <a:spcPts val="0"/>
              </a:spcBef>
            </a:pPr>
            <a:endParaRPr lang="en-US" sz="1800" dirty="0">
              <a:highlight>
                <a:srgbClr val="00FFFF"/>
              </a:highlight>
            </a:endParaRPr>
          </a:p>
          <a:p>
            <a:pPr marL="457200">
              <a:spcBef>
                <a:spcPts val="0"/>
              </a:spcBef>
            </a:pPr>
            <a:r>
              <a:rPr lang="en-US"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You asked for Targeted Case Management (TCM). Your chart was reviewed. Your mental health symptoms have improved. You have stable housing. You are taking your medications as prescribed. You no longer need TCM. This service will end on 10/15/2024. You can be helped with counseling and medication management. Please speak with your Pine Rest case manager about connecting you to these services.</a:t>
            </a:r>
          </a:p>
          <a:p>
            <a:pPr marL="109728" indent="0">
              <a:buNone/>
            </a:pPr>
            <a:endParaRPr lang="en-US" sz="1800" dirty="0"/>
          </a:p>
          <a:p>
            <a:r>
              <a:rPr lang="en-US" sz="1800" dirty="0"/>
              <a:t>The following criteria was used in your case, MDHHS Medicaid Provider Manual, 23rd Ed; Behavioral Health and Intellectual/Developmental Disability-Section 13-Medical Necessity Criteria for TCM.</a:t>
            </a:r>
          </a:p>
          <a:p>
            <a:r>
              <a:rPr lang="en-US" sz="1800" dirty="0"/>
              <a:t>42 CFR 440.230(d) provides the basic legal authority for an agency to place appropriate limits on a service based on such criteria as medical necessity or on utilization control procedures.</a:t>
            </a:r>
          </a:p>
          <a:p>
            <a:pPr marL="201168" indent="0">
              <a:spcBef>
                <a:spcPts val="0"/>
              </a:spcBef>
              <a:buNone/>
            </a:pPr>
            <a:endParaRPr lang="en-US" sz="1800" dirty="0"/>
          </a:p>
          <a:p>
            <a:pPr marL="201168" indent="0">
              <a:spcBef>
                <a:spcPts val="0"/>
              </a:spcBef>
              <a:buNone/>
            </a:pPr>
            <a:endParaRPr lang="en-US" sz="1800" dirty="0"/>
          </a:p>
          <a:p>
            <a:pPr marL="109728" indent="0">
              <a:buNone/>
            </a:pPr>
            <a:endParaRPr lang="en-US" dirty="0"/>
          </a:p>
        </p:txBody>
      </p:sp>
      <p:pic>
        <p:nvPicPr>
          <p:cNvPr id="12" name="Picture 11" descr="A screenshot of a computer&#10;&#10;AI-generated content may be incorrect.">
            <a:extLst>
              <a:ext uri="{FF2B5EF4-FFF2-40B4-BE49-F238E27FC236}">
                <a16:creationId xmlns:a16="http://schemas.microsoft.com/office/drawing/2014/main" id="{DA01B913-359E-D211-5E70-EB67D6B0D6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5362" y="2106891"/>
            <a:ext cx="3673042" cy="3313723"/>
          </a:xfrm>
          <a:prstGeom prst="rect">
            <a:avLst/>
          </a:prstGeom>
        </p:spPr>
      </p:pic>
    </p:spTree>
    <p:extLst>
      <p:ext uri="{BB962C8B-B14F-4D97-AF65-F5344CB8AC3E}">
        <p14:creationId xmlns:p14="http://schemas.microsoft.com/office/powerpoint/2010/main" val="223948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C7361-AAA7-B69D-8F23-651ED7B292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6E4D4D-703D-1636-BE71-75605D05FA78}"/>
              </a:ext>
            </a:extLst>
          </p:cNvPr>
          <p:cNvSpPr>
            <a:spLocks noGrp="1"/>
          </p:cNvSpPr>
          <p:nvPr>
            <p:ph type="title"/>
          </p:nvPr>
        </p:nvSpPr>
        <p:spPr>
          <a:xfrm>
            <a:off x="609600" y="699941"/>
            <a:ext cx="10972800" cy="1066800"/>
          </a:xfrm>
        </p:spPr>
        <p:txBody>
          <a:bodyPr/>
          <a:lstStyle/>
          <a:p>
            <a:r>
              <a:rPr lang="en-US" dirty="0"/>
              <a:t>Supports Coordination Service Termination</a:t>
            </a:r>
          </a:p>
        </p:txBody>
      </p:sp>
      <p:sp>
        <p:nvSpPr>
          <p:cNvPr id="5" name="Content Placeholder 3">
            <a:extLst>
              <a:ext uri="{FF2B5EF4-FFF2-40B4-BE49-F238E27FC236}">
                <a16:creationId xmlns:a16="http://schemas.microsoft.com/office/drawing/2014/main" id="{AC4FF109-0071-FEF0-D758-84DA69977CF9}"/>
              </a:ext>
            </a:extLst>
          </p:cNvPr>
          <p:cNvSpPr txBox="1">
            <a:spLocks/>
          </p:cNvSpPr>
          <p:nvPr/>
        </p:nvSpPr>
        <p:spPr>
          <a:xfrm>
            <a:off x="5588817" y="1847735"/>
            <a:ext cx="5755292" cy="4459053"/>
          </a:xfrm>
          <a:prstGeom prst="rect">
            <a:avLst/>
          </a:prstGeom>
        </p:spPr>
        <p:txBody>
          <a:bodyPr>
            <a:normAutofit fontScale="85000" lnSpcReduction="20000"/>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pPr marL="109728" indent="0">
              <a:buNone/>
            </a:pPr>
            <a:endParaRPr lang="en-US" sz="1800" dirty="0"/>
          </a:p>
          <a:p>
            <a:r>
              <a:rPr lang="en-US" sz="1800" kern="0" dirty="0">
                <a:effectLst/>
                <a:highlight>
                  <a:srgbClr val="00FFFF"/>
                </a:highlight>
                <a:ea typeface="Times New Roman" panose="02020603050405020304" pitchFamily="18" charset="0"/>
                <a:cs typeface="Times New Roman" panose="02020603050405020304" pitchFamily="18" charset="0"/>
              </a:rPr>
              <a:t>You had supports coordination services (SC) because you wanted help with long-term employment, to explore housing options, and care for your mental health. You found a job on your own. You filled out housing applications. You now have doctors that prescribe medications. Your SC services will end on 9/29/24. </a:t>
            </a:r>
            <a:endParaRPr lang="en-US" sz="1800" kern="100" dirty="0">
              <a:effectLst/>
              <a:highlight>
                <a:srgbClr val="00FFFF"/>
              </a:highlight>
              <a:ea typeface="Aptos" panose="020B0004020202020204" pitchFamily="34" charset="0"/>
              <a:cs typeface="Times New Roman" panose="02020603050405020304" pitchFamily="18" charset="0"/>
            </a:endParaRPr>
          </a:p>
          <a:p>
            <a:endParaRPr lang="en-US" sz="1800" dirty="0"/>
          </a:p>
          <a:p>
            <a:endParaRPr lang="en-US" sz="1800" dirty="0"/>
          </a:p>
          <a:p>
            <a:pPr marL="109728" indent="0">
              <a:buNone/>
            </a:pPr>
            <a:r>
              <a:rPr lang="en-US" dirty="0"/>
              <a:t>§ Reference – Per Medicaid Provider Manual section 2.1</a:t>
            </a:r>
          </a:p>
          <a:p>
            <a:pPr marL="109728" indent="0">
              <a:buNone/>
            </a:pPr>
            <a:endParaRPr lang="en-US" dirty="0"/>
          </a:p>
          <a:p>
            <a:pPr marL="109728" indent="0">
              <a:buNone/>
            </a:pPr>
            <a:r>
              <a:rPr lang="en-US" dirty="0"/>
              <a:t>42 CFR 440.230(d) provides the basic legal authority for an agency to place appropriate limits on a service based on such criteria as medical necessity or on utilization control procedures.</a:t>
            </a:r>
          </a:p>
          <a:p>
            <a:pPr marL="109728" indent="0">
              <a:buNone/>
            </a:pPr>
            <a:endParaRPr lang="en-US" dirty="0">
              <a:highlight>
                <a:srgbClr val="FFFF00"/>
              </a:highlight>
            </a:endParaRPr>
          </a:p>
        </p:txBody>
      </p:sp>
      <p:pic>
        <p:nvPicPr>
          <p:cNvPr id="4" name="Picture 3" descr="A screenshot of a computer&#10;&#10;AI-generated content may be incorrect.">
            <a:extLst>
              <a:ext uri="{FF2B5EF4-FFF2-40B4-BE49-F238E27FC236}">
                <a16:creationId xmlns:a16="http://schemas.microsoft.com/office/drawing/2014/main" id="{74391AC1-B571-995B-A319-C7AC7690BB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902" y="2039815"/>
            <a:ext cx="3893546" cy="3574403"/>
          </a:xfrm>
          <a:prstGeom prst="rect">
            <a:avLst/>
          </a:prstGeom>
        </p:spPr>
      </p:pic>
    </p:spTree>
    <p:extLst>
      <p:ext uri="{BB962C8B-B14F-4D97-AF65-F5344CB8AC3E}">
        <p14:creationId xmlns:p14="http://schemas.microsoft.com/office/powerpoint/2010/main" val="28846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10184-56FA-A4F5-19FB-7B9204882AF5}"/>
              </a:ext>
            </a:extLst>
          </p:cNvPr>
          <p:cNvSpPr>
            <a:spLocks noGrp="1"/>
          </p:cNvSpPr>
          <p:nvPr>
            <p:ph type="title"/>
          </p:nvPr>
        </p:nvSpPr>
        <p:spPr>
          <a:xfrm>
            <a:off x="609600" y="624525"/>
            <a:ext cx="10972800" cy="1066800"/>
          </a:xfrm>
        </p:spPr>
        <p:txBody>
          <a:bodyPr>
            <a:normAutofit/>
          </a:bodyPr>
          <a:lstStyle/>
          <a:p>
            <a:r>
              <a:rPr lang="en-US" dirty="0"/>
              <a:t>Post-Service Inpatient Mental Health Termination</a:t>
            </a:r>
          </a:p>
        </p:txBody>
      </p:sp>
      <p:sp>
        <p:nvSpPr>
          <p:cNvPr id="5" name="Content Placeholder 3">
            <a:extLst>
              <a:ext uri="{FF2B5EF4-FFF2-40B4-BE49-F238E27FC236}">
                <a16:creationId xmlns:a16="http://schemas.microsoft.com/office/drawing/2014/main" id="{BC91D877-B760-352D-5F1F-1DC2ECB619A8}"/>
              </a:ext>
            </a:extLst>
          </p:cNvPr>
          <p:cNvSpPr txBox="1">
            <a:spLocks/>
          </p:cNvSpPr>
          <p:nvPr/>
        </p:nvSpPr>
        <p:spPr>
          <a:xfrm>
            <a:off x="5517731" y="1691325"/>
            <a:ext cx="5797237" cy="5025745"/>
          </a:xfrm>
          <a:prstGeom prst="rect">
            <a:avLst/>
          </a:prstGeom>
        </p:spPr>
        <p:txBody>
          <a:bodyPr>
            <a:normAutofit fontScale="92500" lnSpcReduction="20000"/>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endParaRPr lang="en-US" sz="1800" dirty="0"/>
          </a:p>
          <a:p>
            <a:r>
              <a:rPr lang="en-US"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On 12/23/24 you went to Trinity Health due to having thoughts to self-harm. Also, you were having </a:t>
            </a:r>
            <a:r>
              <a:rPr lang="en-US" sz="1800"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a hard time</a:t>
            </a:r>
            <a:r>
              <a:rPr lang="en-US"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taking care of yourself. You have had medication changes and are getting better. As of 12/31/24, you do not need medication changes. You can function better, and you no longer plan to hurt yourself. You can see a therapist and doctor through your Medicaid insurance. They can help you with your needs. </a:t>
            </a:r>
          </a:p>
          <a:p>
            <a:pPr marL="109728" indent="0">
              <a:buNone/>
            </a:pPr>
            <a:endParaRPr lang="en-US" sz="1800" dirty="0"/>
          </a:p>
          <a:p>
            <a:pPr marL="109728" indent="0">
              <a:buNone/>
            </a:pPr>
            <a:r>
              <a:rPr lang="en-US" dirty="0"/>
              <a:t>§ Reference – Per Medicaid Provider Manual section 1.6</a:t>
            </a:r>
          </a:p>
          <a:p>
            <a:pPr marL="109728" indent="0">
              <a:buNone/>
            </a:pPr>
            <a:r>
              <a:rPr lang="en-US" dirty="0"/>
              <a:t>42 CFR 440.230(d) provides the basic legal authority for an agency to place appropriate limits on a service based on such criteria as medical necessity or on utilization control procedures.</a:t>
            </a:r>
          </a:p>
          <a:p>
            <a:pPr marL="109728" indent="0">
              <a:buNone/>
            </a:pPr>
            <a:endParaRPr lang="en-US" dirty="0">
              <a:highlight>
                <a:srgbClr val="FFFF00"/>
              </a:highlight>
            </a:endParaRPr>
          </a:p>
        </p:txBody>
      </p:sp>
      <p:sp>
        <p:nvSpPr>
          <p:cNvPr id="3" name="Rectangle 1">
            <a:extLst>
              <a:ext uri="{FF2B5EF4-FFF2-40B4-BE49-F238E27FC236}">
                <a16:creationId xmlns:a16="http://schemas.microsoft.com/office/drawing/2014/main" id="{D8D24FF4-8080-8448-CBDD-3EE50A6A04A6}"/>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rPr>
              <a:t>On 12/23/24 you went to Trinity Health due to having thoughts to self-harm. Also, you were having difficulty taking care of yourself. You have had medication changes and are getting better. As of 12/31/24, you do not need medication changes. You can function better, and you no longer plan to hurt yourself. You can see a therapist and doctor through your Medicaid insurance. They can help you with your needs.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B69A5A88-6216-A082-E4D3-2F11F538F4E6}"/>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00000"/>
                </a:solidFill>
                <a:effectLst/>
                <a:latin typeface="Aptos" panose="020B0004020202020204" pitchFamily="34" charset="0"/>
              </a:rPr>
              <a:t>On 12/23/24 you went to Trinity Health due to having thoughts to self-harm. Also, you were having difficulty taking care of yourself. You have had medication changes and are getting better. As of 12/31/24, you do not need medication changes. You can function better, and you no longer plan to hurt yourself. You can see a therapist and doctor through your Medicaid insurance. They can help you with your needs.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 name="Picture 9" descr="A screenshot of a computer&#10;&#10;AI-generated content may be incorrect.">
            <a:extLst>
              <a:ext uri="{FF2B5EF4-FFF2-40B4-BE49-F238E27FC236}">
                <a16:creationId xmlns:a16="http://schemas.microsoft.com/office/drawing/2014/main" id="{CFC5FC09-281C-E70A-8332-B98DEF5B4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350" y="2278916"/>
            <a:ext cx="3883406" cy="3567967"/>
          </a:xfrm>
          <a:prstGeom prst="rect">
            <a:avLst/>
          </a:prstGeom>
        </p:spPr>
      </p:pic>
    </p:spTree>
    <p:extLst>
      <p:ext uri="{BB962C8B-B14F-4D97-AF65-F5344CB8AC3E}">
        <p14:creationId xmlns:p14="http://schemas.microsoft.com/office/powerpoint/2010/main" val="145195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95AF2-6410-AD4A-07D3-1E01E7D6BC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3A4F37-2C4D-397A-B595-5D614012DEE1}"/>
              </a:ext>
            </a:extLst>
          </p:cNvPr>
          <p:cNvSpPr>
            <a:spLocks noGrp="1"/>
          </p:cNvSpPr>
          <p:nvPr>
            <p:ph type="title"/>
          </p:nvPr>
        </p:nvSpPr>
        <p:spPr>
          <a:xfrm>
            <a:off x="609600" y="624525"/>
            <a:ext cx="10972800" cy="1066800"/>
          </a:xfrm>
        </p:spPr>
        <p:txBody>
          <a:bodyPr>
            <a:normAutofit/>
          </a:bodyPr>
          <a:lstStyle/>
          <a:p>
            <a:r>
              <a:rPr lang="en-US" dirty="0"/>
              <a:t>Reduction of Applied Behavior Analysis (ABA)</a:t>
            </a:r>
          </a:p>
        </p:txBody>
      </p:sp>
      <p:sp>
        <p:nvSpPr>
          <p:cNvPr id="5" name="Content Placeholder 3">
            <a:extLst>
              <a:ext uri="{FF2B5EF4-FFF2-40B4-BE49-F238E27FC236}">
                <a16:creationId xmlns:a16="http://schemas.microsoft.com/office/drawing/2014/main" id="{233564C8-AFBC-E098-422F-94F8C0748AD3}"/>
              </a:ext>
            </a:extLst>
          </p:cNvPr>
          <p:cNvSpPr txBox="1">
            <a:spLocks/>
          </p:cNvSpPr>
          <p:nvPr/>
        </p:nvSpPr>
        <p:spPr>
          <a:xfrm>
            <a:off x="5517731" y="1691325"/>
            <a:ext cx="5797237" cy="5025745"/>
          </a:xfrm>
          <a:prstGeom prst="rect">
            <a:avLst/>
          </a:prstGeom>
        </p:spPr>
        <p:txBody>
          <a:bodyPr>
            <a:normAutofit fontScale="85000" lnSpcReduction="20000"/>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r>
              <a:rPr lang="en-US"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Your child is receiving Applied Behavior Analysis (ABA) services. You asked for 25 hours per week of ABA therapy for your new service plan period. We looked at your treatment plan. </a:t>
            </a:r>
            <a:r>
              <a:rPr lang="en-US" sz="1800"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You </a:t>
            </a:r>
            <a:r>
              <a:rPr lang="en-US"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have received center-based ABA for many years and has made progress. </a:t>
            </a:r>
            <a:r>
              <a:rPr lang="en-US" sz="1800" kern="100" dirty="0">
                <a:highlight>
                  <a:srgbClr val="00FFFF"/>
                </a:highlight>
                <a:latin typeface="Aptos" panose="020B0004020202020204" pitchFamily="34" charset="0"/>
                <a:ea typeface="Aptos" panose="020B0004020202020204" pitchFamily="34" charset="0"/>
                <a:cs typeface="Times New Roman" panose="02020603050405020304" pitchFamily="18" charset="0"/>
              </a:rPr>
              <a:t>You</a:t>
            </a:r>
            <a:r>
              <a:rPr lang="en-US"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rPr>
              <a:t> can be helped with 20 hours per week of ABA.  ABA should now transition to the home and into the community. More parent involvement is needed. Please speak to your Supports Coordinator with any questions.  </a:t>
            </a:r>
          </a:p>
          <a:p>
            <a:endParaRPr lang="en-US" sz="1800" dirty="0"/>
          </a:p>
          <a:p>
            <a:pPr marL="109728" indent="0">
              <a:buNone/>
            </a:pPr>
            <a:endParaRPr lang="en-US" sz="1800" dirty="0"/>
          </a:p>
          <a:p>
            <a:pPr marL="109728" indent="0">
              <a:buNone/>
            </a:pPr>
            <a:r>
              <a:rPr lang="en-US" dirty="0"/>
              <a:t>Michigan Medicaid Manual SECTION 18- BEHAVIORAL HEALTH TREATMENT SERVICES/APPLIED BEHAVIOR ANALYSIS</a:t>
            </a:r>
          </a:p>
          <a:p>
            <a:pPr marL="109728" indent="0">
              <a:buNone/>
            </a:pPr>
            <a:endParaRPr lang="en-US" dirty="0"/>
          </a:p>
          <a:p>
            <a:pPr marL="109728" indent="0">
              <a:buNone/>
            </a:pPr>
            <a:r>
              <a:rPr lang="en-US" dirty="0"/>
              <a:t>42 CFR 440.230(d) provides the basic legal authority for an agency to place appropriate limits on a service based on such criteria as medical necessity or on utilization control procedures.</a:t>
            </a:r>
          </a:p>
          <a:p>
            <a:pPr marL="109728" indent="0">
              <a:buNone/>
            </a:pPr>
            <a:endParaRPr lang="en-US" dirty="0">
              <a:highlight>
                <a:srgbClr val="FFFF00"/>
              </a:highlight>
            </a:endParaRPr>
          </a:p>
        </p:txBody>
      </p:sp>
      <p:pic>
        <p:nvPicPr>
          <p:cNvPr id="7" name="Picture 6" descr="A screenshot of a computer&#10;&#10;AI-generated content may be incorrect.">
            <a:extLst>
              <a:ext uri="{FF2B5EF4-FFF2-40B4-BE49-F238E27FC236}">
                <a16:creationId xmlns:a16="http://schemas.microsoft.com/office/drawing/2014/main" id="{6EBAD744-65CF-32DD-F808-788B3613B0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9901" y="1812925"/>
            <a:ext cx="4355215" cy="4045264"/>
          </a:xfrm>
          <a:prstGeom prst="rect">
            <a:avLst/>
          </a:prstGeom>
        </p:spPr>
      </p:pic>
    </p:spTree>
    <p:extLst>
      <p:ext uri="{BB962C8B-B14F-4D97-AF65-F5344CB8AC3E}">
        <p14:creationId xmlns:p14="http://schemas.microsoft.com/office/powerpoint/2010/main" val="2878474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38C9-E989-4FFC-9A06-94CEA7B3E962}"/>
              </a:ext>
            </a:extLst>
          </p:cNvPr>
          <p:cNvSpPr>
            <a:spLocks noGrp="1"/>
          </p:cNvSpPr>
          <p:nvPr>
            <p:ph type="title"/>
          </p:nvPr>
        </p:nvSpPr>
        <p:spPr/>
        <p:txBody>
          <a:bodyPr>
            <a:normAutofit fontScale="90000"/>
          </a:bodyPr>
          <a:lstStyle/>
          <a:p>
            <a:r>
              <a:rPr lang="en-US" dirty="0"/>
              <a:t>Pre-service Inpatient Detoxification Treatment Denial</a:t>
            </a:r>
          </a:p>
        </p:txBody>
      </p:sp>
      <p:sp>
        <p:nvSpPr>
          <p:cNvPr id="4" name="Content Placeholder 3">
            <a:extLst>
              <a:ext uri="{FF2B5EF4-FFF2-40B4-BE49-F238E27FC236}">
                <a16:creationId xmlns:a16="http://schemas.microsoft.com/office/drawing/2014/main" id="{225B429E-1C98-4FA9-A165-D0CB7CC28AC6}"/>
              </a:ext>
            </a:extLst>
          </p:cNvPr>
          <p:cNvSpPr>
            <a:spLocks noGrp="1"/>
          </p:cNvSpPr>
          <p:nvPr>
            <p:ph sz="half" idx="2"/>
          </p:nvPr>
        </p:nvSpPr>
        <p:spPr>
          <a:xfrm>
            <a:off x="5245599" y="2398862"/>
            <a:ext cx="6553617" cy="4798503"/>
          </a:xfrm>
        </p:spPr>
        <p:txBody>
          <a:bodyPr>
            <a:normAutofit/>
          </a:bodyPr>
          <a:lstStyle/>
          <a:p>
            <a:r>
              <a:rPr lang="en-US" sz="1800" dirty="0">
                <a:effectLst/>
                <a:highlight>
                  <a:srgbClr val="00FFFF"/>
                </a:highlight>
                <a:latin typeface="Franklin Gothic Book" panose="020B0503020102020204" pitchFamily="34" charset="0"/>
                <a:ea typeface="Calibri" panose="020F0502020204030204" pitchFamily="34" charset="0"/>
                <a:cs typeface="Times New Roman" panose="02020603050405020304" pitchFamily="18" charset="0"/>
              </a:rPr>
              <a:t>You asked for inpatient detox on 1/19/25 due to your substance use.  Your physical needs were assessed, and you were found to be medically stable.  You do not need this level of care.  You can be helped with a lower level of care.  You are referred to outpatient group therapy for help with your substance use.</a:t>
            </a:r>
          </a:p>
          <a:p>
            <a:r>
              <a:rPr lang="en-US" sz="1800" dirty="0"/>
              <a:t>The following criteria was used in your case, ASAM Criteria 3.7WM for Inpatient Detoxification treatment.</a:t>
            </a:r>
          </a:p>
          <a:p>
            <a:r>
              <a:rPr lang="en-US" sz="1800" dirty="0"/>
              <a:t>Denial or limited authorization of a requested service, including determinations based on the type or level of service, requirements for medical necessity, appropriateness, setting, or effectiveness of a covered benefit. Managed Care Rule, 42 CFR 438.400 (b)(1).</a:t>
            </a:r>
          </a:p>
          <a:p>
            <a:pPr marL="109728" indent="0">
              <a:buNone/>
            </a:pPr>
            <a:endParaRPr lang="en-US" dirty="0"/>
          </a:p>
        </p:txBody>
      </p:sp>
      <p:pic>
        <p:nvPicPr>
          <p:cNvPr id="8" name="Content Placeholder 7" descr="Graphical user interface, application&#10;&#10;Description automatically generated">
            <a:extLst>
              <a:ext uri="{FF2B5EF4-FFF2-40B4-BE49-F238E27FC236}">
                <a16:creationId xmlns:a16="http://schemas.microsoft.com/office/drawing/2014/main" id="{B884AB3F-70E5-1E9F-EF1C-16C37927F51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95078" y="2565238"/>
            <a:ext cx="3448227" cy="3149762"/>
          </a:xfrm>
        </p:spPr>
      </p:pic>
    </p:spTree>
    <p:extLst>
      <p:ext uri="{BB962C8B-B14F-4D97-AF65-F5344CB8AC3E}">
        <p14:creationId xmlns:p14="http://schemas.microsoft.com/office/powerpoint/2010/main" val="367374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4113-7B0D-2A00-F454-F6D921416359}"/>
              </a:ext>
            </a:extLst>
          </p:cNvPr>
          <p:cNvSpPr>
            <a:spLocks noGrp="1"/>
          </p:cNvSpPr>
          <p:nvPr>
            <p:ph type="title"/>
          </p:nvPr>
        </p:nvSpPr>
        <p:spPr>
          <a:xfrm>
            <a:off x="609600" y="681086"/>
            <a:ext cx="10972800" cy="1066800"/>
          </a:xfrm>
        </p:spPr>
        <p:txBody>
          <a:bodyPr>
            <a:normAutofit fontScale="90000"/>
          </a:bodyPr>
          <a:lstStyle/>
          <a:p>
            <a:r>
              <a:rPr lang="en-US" dirty="0"/>
              <a:t>Concurrent/Post-Service Inpatient Mental Health Denial</a:t>
            </a:r>
          </a:p>
        </p:txBody>
      </p:sp>
      <p:sp>
        <p:nvSpPr>
          <p:cNvPr id="5" name="Content Placeholder 3">
            <a:extLst>
              <a:ext uri="{FF2B5EF4-FFF2-40B4-BE49-F238E27FC236}">
                <a16:creationId xmlns:a16="http://schemas.microsoft.com/office/drawing/2014/main" id="{ECA8B322-858B-0F67-849C-4E67ECD01327}"/>
              </a:ext>
            </a:extLst>
          </p:cNvPr>
          <p:cNvSpPr txBox="1">
            <a:spLocks/>
          </p:cNvSpPr>
          <p:nvPr/>
        </p:nvSpPr>
        <p:spPr>
          <a:xfrm>
            <a:off x="5279249" y="1951885"/>
            <a:ext cx="5621069" cy="4675417"/>
          </a:xfrm>
          <a:prstGeom prst="rect">
            <a:avLst/>
          </a:prstGeom>
        </p:spPr>
        <p:txBody>
          <a:bodyPr>
            <a:normAutofit/>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r>
              <a:rPr lang="en-US" sz="1800" kern="0" dirty="0">
                <a:solidFill>
                  <a:srgbClr val="000000"/>
                </a:solidFill>
                <a:effectLst/>
                <a:highlight>
                  <a:srgbClr val="00FFFF"/>
                </a:highlight>
                <a:latin typeface="Aptos" panose="020B0004020202020204" pitchFamily="34" charset="0"/>
                <a:ea typeface="Times New Roman" panose="02020603050405020304" pitchFamily="18" charset="0"/>
                <a:cs typeface="Times New Roman" panose="02020603050405020304" pitchFamily="18" charset="0"/>
              </a:rPr>
              <a:t>You were admitted to Pine Rest on 12/17/2024. As of 12/24/2024 your mental health symptoms have improved, and you no longer need this level of care. You can be helped at a lower level of care. You can keep working with your case management team.</a:t>
            </a:r>
            <a:endParaRPr lang="en-US" sz="1800" kern="100" dirty="0">
              <a:effectLst/>
              <a:highlight>
                <a:srgbClr val="00FFFF"/>
              </a:highlight>
              <a:latin typeface="Aptos" panose="020B0004020202020204" pitchFamily="34" charset="0"/>
              <a:ea typeface="Aptos" panose="020B0004020202020204" pitchFamily="34" charset="0"/>
              <a:cs typeface="Times New Roman" panose="02020603050405020304" pitchFamily="18" charset="0"/>
            </a:endParaRPr>
          </a:p>
          <a:p>
            <a:endParaRPr lang="en-US" sz="1800" dirty="0"/>
          </a:p>
          <a:p>
            <a:r>
              <a:rPr lang="en-US" sz="1800" dirty="0"/>
              <a:t>The following criteria was used in your case, MCG Health Behavioral Health Care (24th Edition) B-901 Inpatient Behavioral Health, Adult.</a:t>
            </a:r>
          </a:p>
          <a:p>
            <a:r>
              <a:rPr lang="en-US" sz="1800" dirty="0"/>
              <a:t>42 CFR 440.230(d) provides the basic legal authority for an agency to place appropriate limits on a service based on such criteria as medical necessity or on utilization control procedures.</a:t>
            </a:r>
          </a:p>
          <a:p>
            <a:endParaRPr lang="en-US" dirty="0"/>
          </a:p>
        </p:txBody>
      </p:sp>
      <p:pic>
        <p:nvPicPr>
          <p:cNvPr id="8" name="Picture 7" descr="A screenshot of a computer&#10;&#10;AI-generated content may be incorrect.">
            <a:extLst>
              <a:ext uri="{FF2B5EF4-FFF2-40B4-BE49-F238E27FC236}">
                <a16:creationId xmlns:a16="http://schemas.microsoft.com/office/drawing/2014/main" id="{78C00C8F-84B6-A0EF-49AD-6BA9D3F7CB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837" y="1835456"/>
            <a:ext cx="3950737" cy="3660775"/>
          </a:xfrm>
          <a:prstGeom prst="rect">
            <a:avLst/>
          </a:prstGeom>
        </p:spPr>
      </p:pic>
    </p:spTree>
    <p:extLst>
      <p:ext uri="{BB962C8B-B14F-4D97-AF65-F5344CB8AC3E}">
        <p14:creationId xmlns:p14="http://schemas.microsoft.com/office/powerpoint/2010/main" val="1786768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4113-7B0D-2A00-F454-F6D921416359}"/>
              </a:ext>
            </a:extLst>
          </p:cNvPr>
          <p:cNvSpPr>
            <a:spLocks noGrp="1"/>
          </p:cNvSpPr>
          <p:nvPr>
            <p:ph type="title"/>
          </p:nvPr>
        </p:nvSpPr>
        <p:spPr>
          <a:xfrm>
            <a:off x="609600" y="681086"/>
            <a:ext cx="10972800" cy="1066800"/>
          </a:xfrm>
        </p:spPr>
        <p:txBody>
          <a:bodyPr>
            <a:normAutofit/>
          </a:bodyPr>
          <a:lstStyle/>
          <a:p>
            <a:r>
              <a:rPr lang="en-US" dirty="0"/>
              <a:t>Medical Necessity Response in an NABD</a:t>
            </a:r>
          </a:p>
        </p:txBody>
      </p:sp>
      <p:pic>
        <p:nvPicPr>
          <p:cNvPr id="4" name="Content Placeholder 3">
            <a:extLst>
              <a:ext uri="{FF2B5EF4-FFF2-40B4-BE49-F238E27FC236}">
                <a16:creationId xmlns:a16="http://schemas.microsoft.com/office/drawing/2014/main" id="{AA395F8F-38D0-484B-4A63-CFB31707CE1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040827" y="2906320"/>
            <a:ext cx="3209925" cy="3086100"/>
          </a:xfrm>
          <a:prstGeom prst="rect">
            <a:avLst/>
          </a:prstGeom>
        </p:spPr>
      </p:pic>
      <p:sp>
        <p:nvSpPr>
          <p:cNvPr id="5" name="Content Placeholder 3">
            <a:extLst>
              <a:ext uri="{FF2B5EF4-FFF2-40B4-BE49-F238E27FC236}">
                <a16:creationId xmlns:a16="http://schemas.microsoft.com/office/drawing/2014/main" id="{ECA8B322-858B-0F67-849C-4E67ECD01327}"/>
              </a:ext>
            </a:extLst>
          </p:cNvPr>
          <p:cNvSpPr txBox="1">
            <a:spLocks/>
          </p:cNvSpPr>
          <p:nvPr/>
        </p:nvSpPr>
        <p:spPr>
          <a:xfrm>
            <a:off x="5307530" y="2621188"/>
            <a:ext cx="5621069" cy="4675417"/>
          </a:xfrm>
          <a:prstGeom prst="rect">
            <a:avLst/>
          </a:prstGeom>
        </p:spPr>
        <p:txBody>
          <a:bodyPr>
            <a:normAutofit/>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endParaRPr lang="en-US" sz="1800" dirty="0"/>
          </a:p>
          <a:p>
            <a:r>
              <a:rPr lang="en-US" sz="1800" kern="1200" dirty="0">
                <a:solidFill>
                  <a:schemeClr val="accent1">
                    <a:lumMod val="50000"/>
                  </a:schemeClr>
                </a:solidFill>
                <a:effectLst/>
                <a:highlight>
                  <a:srgbClr val="00FFFF"/>
                </a:highlight>
                <a:latin typeface="Calibri" panose="020F0502020204030204" pitchFamily="34" charset="0"/>
                <a:ea typeface="Times New Roman" panose="02020603050405020304" pitchFamily="18" charset="0"/>
                <a:cs typeface="Times New Roman" panose="02020603050405020304" pitchFamily="18" charset="0"/>
              </a:rPr>
              <a:t>You did not meet medical necessity for inpatient treatment. You have not used substances in three days and did not have any signs of withdrawal</a:t>
            </a:r>
            <a:r>
              <a:rPr lang="en-US" sz="1800" kern="1200" dirty="0">
                <a:solidFill>
                  <a:schemeClr val="accent1">
                    <a:lumMod val="50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solidFill>
                <a:schemeClr val="accent1">
                  <a:lumMod val="50000"/>
                </a:schemeClr>
              </a:solidFill>
              <a:effectLst/>
              <a:latin typeface="Times New Roman" panose="02020603050405020304" pitchFamily="18" charset="0"/>
              <a:ea typeface="Times New Roman" panose="02020603050405020304" pitchFamily="18" charset="0"/>
            </a:endParaRPr>
          </a:p>
          <a:p>
            <a:r>
              <a:rPr lang="en-US" sz="1700" dirty="0"/>
              <a:t>The following criteria was used in your case, ASAM 3.7WM for Inpatient Detoxification Treatment</a:t>
            </a:r>
          </a:p>
          <a:p>
            <a:r>
              <a:rPr lang="en-US" sz="1700" dirty="0"/>
              <a:t>42 CFR 440.230(d) provides the basic legal authority for an agency to place appropriate limits on a service based on such criteria as medical necessity or on utilization control procedures</a:t>
            </a:r>
          </a:p>
        </p:txBody>
      </p:sp>
    </p:spTree>
    <p:extLst>
      <p:ext uri="{BB962C8B-B14F-4D97-AF65-F5344CB8AC3E}">
        <p14:creationId xmlns:p14="http://schemas.microsoft.com/office/powerpoint/2010/main" val="4046095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38C9-E989-4FFC-9A06-94CEA7B3E962}"/>
              </a:ext>
            </a:extLst>
          </p:cNvPr>
          <p:cNvSpPr>
            <a:spLocks noGrp="1"/>
          </p:cNvSpPr>
          <p:nvPr>
            <p:ph type="title"/>
          </p:nvPr>
        </p:nvSpPr>
        <p:spPr>
          <a:xfrm>
            <a:off x="609600" y="742950"/>
            <a:ext cx="10972800" cy="1066800"/>
          </a:xfrm>
        </p:spPr>
        <p:txBody>
          <a:bodyPr>
            <a:normAutofit/>
          </a:bodyPr>
          <a:lstStyle/>
          <a:p>
            <a:r>
              <a:rPr lang="en-US" dirty="0"/>
              <a:t>Additional service denial examples:</a:t>
            </a:r>
          </a:p>
        </p:txBody>
      </p:sp>
      <p:sp>
        <p:nvSpPr>
          <p:cNvPr id="5" name="Content Placeholder 4">
            <a:extLst>
              <a:ext uri="{FF2B5EF4-FFF2-40B4-BE49-F238E27FC236}">
                <a16:creationId xmlns:a16="http://schemas.microsoft.com/office/drawing/2014/main" id="{0C9F6A81-C0B5-46BF-9415-4239F7E69317}"/>
              </a:ext>
            </a:extLst>
          </p:cNvPr>
          <p:cNvSpPr>
            <a:spLocks noGrp="1"/>
          </p:cNvSpPr>
          <p:nvPr>
            <p:ph idx="1"/>
          </p:nvPr>
        </p:nvSpPr>
        <p:spPr>
          <a:xfrm>
            <a:off x="609600" y="2133220"/>
            <a:ext cx="10972800" cy="4325112"/>
          </a:xfrm>
        </p:spPr>
        <p:txBody>
          <a:bodyPr>
            <a:normAutofit/>
          </a:bodyPr>
          <a:lstStyle/>
          <a:p>
            <a:r>
              <a:rPr lang="en-US" sz="1800" dirty="0"/>
              <a:t>You told us on 5/1/25 that you moved to Florida on 4/25/25. You do not qualify for therapy, case management, or to see the doctor here while you are in Florida. You should call the Miami CMH to continue your services. Please call us if you move back to Muskegon County to restart services. (Reading level 6.5)</a:t>
            </a:r>
          </a:p>
          <a:p>
            <a:pPr marL="109728" indent="0">
              <a:buNone/>
            </a:pPr>
            <a:endParaRPr lang="en-US" sz="1800" dirty="0"/>
          </a:p>
          <a:p>
            <a:pPr marL="109728" indent="0">
              <a:buNone/>
            </a:pPr>
            <a:endParaRPr lang="en-US" sz="1800" dirty="0"/>
          </a:p>
          <a:p>
            <a:r>
              <a:rPr lang="en-US" sz="1800" dirty="0"/>
              <a:t>You asked for residential treatment for alcohol use because you want to start drinking again. There are many services in the community that can help you.  You should call ABC Provider and ask for therapy to help you. You can also go to the </a:t>
            </a:r>
            <a:r>
              <a:rPr lang="en-US" sz="1800" dirty="0" err="1"/>
              <a:t>Alano</a:t>
            </a:r>
            <a:r>
              <a:rPr lang="en-US" sz="1800" dirty="0"/>
              <a:t> Club North for AA meetings to help you to not start drinking again. (Reading level 4.6).</a:t>
            </a:r>
          </a:p>
          <a:p>
            <a:pPr marL="109728" indent="0">
              <a:buNone/>
            </a:pPr>
            <a:endParaRPr lang="en-US" sz="1800" dirty="0"/>
          </a:p>
          <a:p>
            <a:endParaRPr lang="en-US" sz="1800" dirty="0"/>
          </a:p>
          <a:p>
            <a:pPr marL="109728" indent="0">
              <a:buNone/>
            </a:pPr>
            <a:endParaRPr lang="en-US" sz="1800" dirty="0"/>
          </a:p>
        </p:txBody>
      </p:sp>
    </p:spTree>
    <p:extLst>
      <p:ext uri="{BB962C8B-B14F-4D97-AF65-F5344CB8AC3E}">
        <p14:creationId xmlns:p14="http://schemas.microsoft.com/office/powerpoint/2010/main" val="343356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54113-7B0D-2A00-F454-F6D921416359}"/>
              </a:ext>
            </a:extLst>
          </p:cNvPr>
          <p:cNvSpPr>
            <a:spLocks noGrp="1"/>
          </p:cNvSpPr>
          <p:nvPr>
            <p:ph type="title"/>
          </p:nvPr>
        </p:nvSpPr>
        <p:spPr>
          <a:xfrm>
            <a:off x="609600" y="681086"/>
            <a:ext cx="10972800" cy="1066800"/>
          </a:xfrm>
        </p:spPr>
        <p:txBody>
          <a:bodyPr>
            <a:normAutofit/>
          </a:bodyPr>
          <a:lstStyle/>
          <a:p>
            <a:r>
              <a:rPr lang="en-US" dirty="0"/>
              <a:t>Missed Appointments</a:t>
            </a:r>
          </a:p>
        </p:txBody>
      </p:sp>
      <p:pic>
        <p:nvPicPr>
          <p:cNvPr id="4" name="Content Placeholder 3">
            <a:extLst>
              <a:ext uri="{FF2B5EF4-FFF2-40B4-BE49-F238E27FC236}">
                <a16:creationId xmlns:a16="http://schemas.microsoft.com/office/drawing/2014/main" id="{AA395F8F-38D0-484B-4A63-CFB31707CE1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040827" y="2906320"/>
            <a:ext cx="3209925" cy="3086100"/>
          </a:xfrm>
          <a:prstGeom prst="rect">
            <a:avLst/>
          </a:prstGeom>
        </p:spPr>
      </p:pic>
      <p:sp>
        <p:nvSpPr>
          <p:cNvPr id="5" name="Content Placeholder 3">
            <a:extLst>
              <a:ext uri="{FF2B5EF4-FFF2-40B4-BE49-F238E27FC236}">
                <a16:creationId xmlns:a16="http://schemas.microsoft.com/office/drawing/2014/main" id="{ECA8B322-858B-0F67-849C-4E67ECD01327}"/>
              </a:ext>
            </a:extLst>
          </p:cNvPr>
          <p:cNvSpPr txBox="1">
            <a:spLocks/>
          </p:cNvSpPr>
          <p:nvPr/>
        </p:nvSpPr>
        <p:spPr>
          <a:xfrm>
            <a:off x="5298102" y="2208485"/>
            <a:ext cx="5621069" cy="4675417"/>
          </a:xfrm>
          <a:prstGeom prst="rect">
            <a:avLst/>
          </a:prstGeom>
        </p:spPr>
        <p:txBody>
          <a:bodyPr>
            <a:normAutofit/>
          </a:bodyPr>
          <a:lst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a:lstStyle>
          <a:p>
            <a:endParaRPr lang="en-US" sz="1800" dirty="0"/>
          </a:p>
          <a:p>
            <a:r>
              <a:rPr lang="en-US" sz="1800" dirty="0">
                <a:solidFill>
                  <a:schemeClr val="accent1">
                    <a:lumMod val="50000"/>
                  </a:schemeClr>
                </a:solidFill>
                <a:highlight>
                  <a:srgbClr val="00FFFF"/>
                </a:highlight>
                <a:latin typeface="Calibri" panose="020F0502020204030204" pitchFamily="34" charset="0"/>
                <a:cs typeface="Times New Roman" panose="02020603050405020304" pitchFamily="18" charset="0"/>
              </a:rPr>
              <a:t>You have missed 50% of your Applied Behavior Analysis (ABA) appointments. This has made it hard for you to meet your goals. If you want to keep getting services, please reach out to your supports coordinator to look at which services would be most helpful for you. </a:t>
            </a:r>
          </a:p>
        </p:txBody>
      </p:sp>
      <p:sp>
        <p:nvSpPr>
          <p:cNvPr id="9" name="TextBox 8">
            <a:extLst>
              <a:ext uri="{FF2B5EF4-FFF2-40B4-BE49-F238E27FC236}">
                <a16:creationId xmlns:a16="http://schemas.microsoft.com/office/drawing/2014/main" id="{9016E7C9-E08D-18B9-CCDF-953032EA38A9}"/>
              </a:ext>
            </a:extLst>
          </p:cNvPr>
          <p:cNvSpPr txBox="1"/>
          <p:nvPr/>
        </p:nvSpPr>
        <p:spPr>
          <a:xfrm>
            <a:off x="5679650" y="4449370"/>
            <a:ext cx="6096000"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following criteria was used in your case: Michigan Medicaid Provider Manual Section 18:  Behavioral Health Treatment Services: ABA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42 CFR 438.400(b)(2) provides the basic legal authority for an agency to reduce, suspend, or terminate a previously authorized service.</a:t>
            </a:r>
          </a:p>
        </p:txBody>
      </p:sp>
    </p:spTree>
    <p:extLst>
      <p:ext uri="{BB962C8B-B14F-4D97-AF65-F5344CB8AC3E}">
        <p14:creationId xmlns:p14="http://schemas.microsoft.com/office/powerpoint/2010/main" val="2607669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165EE-6EBD-4E62-AE39-27B478F14CA4}"/>
              </a:ext>
            </a:extLst>
          </p:cNvPr>
          <p:cNvSpPr>
            <a:spLocks noGrp="1"/>
          </p:cNvSpPr>
          <p:nvPr>
            <p:ph type="title"/>
          </p:nvPr>
        </p:nvSpPr>
        <p:spPr/>
        <p:txBody>
          <a:bodyPr/>
          <a:lstStyle/>
          <a:p>
            <a:r>
              <a:rPr lang="en-US" dirty="0"/>
              <a:t>Termination due to non-participation</a:t>
            </a:r>
          </a:p>
        </p:txBody>
      </p:sp>
      <p:sp>
        <p:nvSpPr>
          <p:cNvPr id="3" name="Content Placeholder 2">
            <a:extLst>
              <a:ext uri="{FF2B5EF4-FFF2-40B4-BE49-F238E27FC236}">
                <a16:creationId xmlns:a16="http://schemas.microsoft.com/office/drawing/2014/main" id="{78AEF1C8-28E0-BE4E-2D24-18B6E63C4836}"/>
              </a:ext>
            </a:extLst>
          </p:cNvPr>
          <p:cNvSpPr>
            <a:spLocks noGrp="1"/>
          </p:cNvSpPr>
          <p:nvPr>
            <p:ph idx="1"/>
          </p:nvPr>
        </p:nvSpPr>
        <p:spPr/>
        <p:txBody>
          <a:bodyPr>
            <a:normAutofit/>
          </a:bodyPr>
          <a:lstStyle/>
          <a:p>
            <a:r>
              <a:rPr lang="en-US" dirty="0"/>
              <a:t>Example:  You missed 14 scheduled appointments in the last three months.  You have not met your goals due to missing so many appointments. If you are interested in staying in treatment please contact your therapist by 3/14/2024 to continue services.</a:t>
            </a:r>
          </a:p>
          <a:p>
            <a:r>
              <a:rPr lang="en-US" dirty="0"/>
              <a:t>You have not participated in the parent training part of your Applied Behavior Analysis (ABA) services.  Your child’s treatment goals are not being met due to a lack of parent involvement.</a:t>
            </a:r>
          </a:p>
        </p:txBody>
      </p:sp>
    </p:spTree>
    <p:extLst>
      <p:ext uri="{BB962C8B-B14F-4D97-AF65-F5344CB8AC3E}">
        <p14:creationId xmlns:p14="http://schemas.microsoft.com/office/powerpoint/2010/main" val="422441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CEF556-619B-F3FC-4A7F-49CBE18E640A}"/>
              </a:ext>
            </a:extLst>
          </p:cNvPr>
          <p:cNvSpPr/>
          <p:nvPr/>
        </p:nvSpPr>
        <p:spPr>
          <a:xfrm>
            <a:off x="235670" y="593889"/>
            <a:ext cx="6947555" cy="59200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4FCDA75F-8037-9B53-3082-046C6139BD55}"/>
              </a:ext>
            </a:extLst>
          </p:cNvPr>
          <p:cNvSpPr>
            <a:spLocks noGrp="1"/>
          </p:cNvSpPr>
          <p:nvPr>
            <p:ph type="body" idx="2"/>
          </p:nvPr>
        </p:nvSpPr>
        <p:spPr>
          <a:xfrm>
            <a:off x="7679015" y="1139031"/>
            <a:ext cx="4277315" cy="4579937"/>
          </a:xfrm>
        </p:spPr>
        <p:txBody>
          <a:bodyPr anchor="ctr">
            <a:normAutofit/>
          </a:bodyPr>
          <a:lstStyle/>
          <a:p>
            <a:r>
              <a:rPr lang="en-US" sz="4400" dirty="0">
                <a:solidFill>
                  <a:schemeClr val="tx2">
                    <a:lumMod val="60000"/>
                    <a:lumOff val="40000"/>
                  </a:schemeClr>
                </a:solidFill>
              </a:rPr>
              <a:t>Policy And Authority For Adverse Benefit Determinations</a:t>
            </a:r>
          </a:p>
        </p:txBody>
      </p:sp>
      <p:sp>
        <p:nvSpPr>
          <p:cNvPr id="5" name="Content Placeholder 2">
            <a:extLst>
              <a:ext uri="{FF2B5EF4-FFF2-40B4-BE49-F238E27FC236}">
                <a16:creationId xmlns:a16="http://schemas.microsoft.com/office/drawing/2014/main" id="{762DF3C5-536D-A896-FC81-224FB221CD9D}"/>
              </a:ext>
            </a:extLst>
          </p:cNvPr>
          <p:cNvSpPr>
            <a:spLocks noGrp="1"/>
          </p:cNvSpPr>
          <p:nvPr>
            <p:ph sz="half" idx="1"/>
          </p:nvPr>
        </p:nvSpPr>
        <p:spPr>
          <a:xfrm>
            <a:off x="235670" y="1139031"/>
            <a:ext cx="6802438" cy="5805487"/>
          </a:xfrm>
        </p:spPr>
        <p:txBody>
          <a:bodyPr>
            <a:normAutofit/>
          </a:bodyPr>
          <a:lstStyle/>
          <a:p>
            <a:pPr marL="109728" indent="0">
              <a:buNone/>
            </a:pPr>
            <a:endParaRPr lang="en-US" sz="2200" dirty="0">
              <a:solidFill>
                <a:schemeClr val="bg1"/>
              </a:solidFill>
            </a:endParaRPr>
          </a:p>
          <a:p>
            <a:pPr lvl="1">
              <a:buFont typeface="Arial" panose="020B0604020202020204" pitchFamily="34" charset="0"/>
              <a:buChar char="•"/>
            </a:pPr>
            <a:r>
              <a:rPr lang="en-US" sz="2000" dirty="0">
                <a:solidFill>
                  <a:schemeClr val="bg1"/>
                </a:solidFill>
              </a:rPr>
              <a:t>MDHHS Medicaid Provider Manual, 23</a:t>
            </a:r>
            <a:r>
              <a:rPr lang="en-US" sz="2000" baseline="30000" dirty="0">
                <a:solidFill>
                  <a:schemeClr val="bg1"/>
                </a:solidFill>
              </a:rPr>
              <a:t>rd</a:t>
            </a:r>
            <a:r>
              <a:rPr lang="en-US" sz="2000" dirty="0">
                <a:solidFill>
                  <a:schemeClr val="bg1"/>
                </a:solidFill>
              </a:rPr>
              <a:t> edition; Behavioral Health and Intellectual/Developmental Disability section</a:t>
            </a:r>
          </a:p>
          <a:p>
            <a:pPr lvl="1">
              <a:buFont typeface="Arial" panose="020B0604020202020204" pitchFamily="34" charset="0"/>
              <a:buChar char="•"/>
            </a:pPr>
            <a:endParaRPr lang="en-US" sz="2000" dirty="0">
              <a:solidFill>
                <a:schemeClr val="bg1"/>
              </a:solidFill>
            </a:endParaRPr>
          </a:p>
          <a:p>
            <a:pPr lvl="1"/>
            <a:r>
              <a:rPr lang="en-US" sz="2000" dirty="0">
                <a:solidFill>
                  <a:schemeClr val="bg1"/>
                </a:solidFill>
              </a:rPr>
              <a:t>American Society of Addition Medicine’s Criteria (ASAM)</a:t>
            </a:r>
          </a:p>
          <a:p>
            <a:pPr lvl="1"/>
            <a:endParaRPr lang="en-US" sz="2000" dirty="0">
              <a:solidFill>
                <a:schemeClr val="bg1"/>
              </a:solidFill>
            </a:endParaRPr>
          </a:p>
          <a:p>
            <a:pPr lvl="1"/>
            <a:r>
              <a:rPr lang="en-US" sz="2000" dirty="0">
                <a:solidFill>
                  <a:schemeClr val="bg1"/>
                </a:solidFill>
              </a:rPr>
              <a:t>Milliman Care Guidelines Behavioral Health Care Criteria (MCG)</a:t>
            </a:r>
          </a:p>
          <a:p>
            <a:pPr lvl="1"/>
            <a:endParaRPr lang="en-US" sz="2000" dirty="0">
              <a:solidFill>
                <a:schemeClr val="bg1"/>
              </a:solidFill>
            </a:endParaRPr>
          </a:p>
          <a:p>
            <a:pPr lvl="1"/>
            <a:r>
              <a:rPr lang="en-US" sz="2000" dirty="0">
                <a:solidFill>
                  <a:schemeClr val="bg1"/>
                </a:solidFill>
              </a:rPr>
              <a:t>Code of Federal Regulations 42 CFR</a:t>
            </a:r>
          </a:p>
          <a:p>
            <a:endParaRPr lang="en-US" dirty="0">
              <a:solidFill>
                <a:srgbClr val="FFFFFF"/>
              </a:solidFill>
            </a:endParaRPr>
          </a:p>
        </p:txBody>
      </p:sp>
    </p:spTree>
    <p:extLst>
      <p:ext uri="{BB962C8B-B14F-4D97-AF65-F5344CB8AC3E}">
        <p14:creationId xmlns:p14="http://schemas.microsoft.com/office/powerpoint/2010/main" val="96389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E78D883-F3C9-E729-04D5-310B8DCF5AE4}"/>
              </a:ext>
            </a:extLst>
          </p:cNvPr>
          <p:cNvSpPr>
            <a:spLocks noGrp="1"/>
          </p:cNvSpPr>
          <p:nvPr>
            <p:ph sz="half" idx="1"/>
          </p:nvPr>
        </p:nvSpPr>
        <p:spPr>
          <a:xfrm>
            <a:off x="156066" y="655874"/>
            <a:ext cx="6802438" cy="5805487"/>
          </a:xfrm>
        </p:spPr>
        <p:txBody>
          <a:bodyPr anchor="ctr">
            <a:normAutofit/>
          </a:bodyPr>
          <a:lstStyle/>
          <a:p>
            <a:r>
              <a:rPr lang="en-US" sz="2200" dirty="0"/>
              <a:t>Examples of policy/authority statements:</a:t>
            </a:r>
          </a:p>
          <a:p>
            <a:pPr marL="109728" indent="0">
              <a:buNone/>
            </a:pPr>
            <a:endParaRPr lang="en-US" sz="2200" dirty="0"/>
          </a:p>
          <a:p>
            <a:pPr lvl="1">
              <a:buFont typeface="Arial" panose="020B0604020202020204" pitchFamily="34" charset="0"/>
              <a:buChar char="•"/>
            </a:pPr>
            <a:r>
              <a:rPr lang="en-US" sz="1800" dirty="0"/>
              <a:t>The following criteria was used in your case, MDHHS Medicaid Provider Manual, 23</a:t>
            </a:r>
            <a:r>
              <a:rPr lang="en-US" sz="1800" baseline="30000" dirty="0"/>
              <a:t>rd</a:t>
            </a:r>
            <a:r>
              <a:rPr lang="en-US" sz="1800" dirty="0"/>
              <a:t> Ed; Behavioral Health and Intellectual/Developmental Disability-Section 13-Medical Necessity Criteria for Targeted Case Management.</a:t>
            </a:r>
          </a:p>
          <a:p>
            <a:pPr marL="411480" lvl="1" indent="0">
              <a:buNone/>
            </a:pPr>
            <a:endParaRPr lang="en-US" sz="1800" dirty="0"/>
          </a:p>
          <a:p>
            <a:pPr lvl="1">
              <a:buFont typeface="Arial" panose="020B0604020202020204" pitchFamily="34" charset="0"/>
              <a:buChar char="•"/>
            </a:pPr>
            <a:r>
              <a:rPr lang="en-US" sz="1800" dirty="0"/>
              <a:t>The following criteria was used in your case, ASAM Criteria 3.5WM for inpatient substance use treatment.</a:t>
            </a:r>
          </a:p>
          <a:p>
            <a:pPr marL="411480" lvl="1" indent="0">
              <a:buNone/>
            </a:pPr>
            <a:endParaRPr lang="en-US" sz="1800" dirty="0"/>
          </a:p>
          <a:p>
            <a:pPr lvl="1">
              <a:buFont typeface="Arial" panose="020B0604020202020204" pitchFamily="34" charset="0"/>
              <a:buChar char="•"/>
            </a:pPr>
            <a:r>
              <a:rPr lang="en-US" sz="1800" dirty="0"/>
              <a:t>The following criteria was used in your case, MCG Health Behavioral Health Care (24</a:t>
            </a:r>
            <a:r>
              <a:rPr lang="en-US" sz="1800" baseline="30000" dirty="0"/>
              <a:t>th</a:t>
            </a:r>
            <a:r>
              <a:rPr lang="en-US" sz="1800" dirty="0"/>
              <a:t> Edition) B-901 Inpatient Behavioral Health, Adult.</a:t>
            </a:r>
          </a:p>
          <a:p>
            <a:pPr lvl="1">
              <a:buFont typeface="Arial" panose="020B0604020202020204" pitchFamily="34" charset="0"/>
              <a:buChar char="•"/>
            </a:pPr>
            <a:endParaRPr lang="en-US" sz="1800" dirty="0"/>
          </a:p>
          <a:p>
            <a:pPr marL="109728" indent="0">
              <a:buNone/>
            </a:pPr>
            <a:endParaRPr lang="en-US" dirty="0"/>
          </a:p>
        </p:txBody>
      </p:sp>
      <p:sp>
        <p:nvSpPr>
          <p:cNvPr id="6" name="Rectangle 5">
            <a:extLst>
              <a:ext uri="{FF2B5EF4-FFF2-40B4-BE49-F238E27FC236}">
                <a16:creationId xmlns:a16="http://schemas.microsoft.com/office/drawing/2014/main" id="{F4D7A52C-C8B6-CE24-6C15-25976DBE8B89}"/>
              </a:ext>
            </a:extLst>
          </p:cNvPr>
          <p:cNvSpPr/>
          <p:nvPr/>
        </p:nvSpPr>
        <p:spPr>
          <a:xfrm>
            <a:off x="7663992" y="1187777"/>
            <a:ext cx="3648173" cy="45531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56F73B3-5687-695A-E8AB-B8190F519735}"/>
              </a:ext>
            </a:extLst>
          </p:cNvPr>
          <p:cNvSpPr txBox="1"/>
          <p:nvPr/>
        </p:nvSpPr>
        <p:spPr>
          <a:xfrm>
            <a:off x="8154186" y="2205872"/>
            <a:ext cx="3157979" cy="2308324"/>
          </a:xfrm>
          <a:prstGeom prst="rect">
            <a:avLst/>
          </a:prstGeom>
          <a:noFill/>
        </p:spPr>
        <p:txBody>
          <a:bodyPr wrap="square" rtlCol="0">
            <a:spAutoFit/>
          </a:bodyPr>
          <a:lstStyle/>
          <a:p>
            <a:r>
              <a:rPr lang="en-US" sz="4800" dirty="0">
                <a:solidFill>
                  <a:schemeClr val="bg1"/>
                </a:solidFill>
              </a:rPr>
              <a:t>Policy And Authority Examples</a:t>
            </a:r>
          </a:p>
        </p:txBody>
      </p:sp>
    </p:spTree>
    <p:extLst>
      <p:ext uri="{BB962C8B-B14F-4D97-AF65-F5344CB8AC3E}">
        <p14:creationId xmlns:p14="http://schemas.microsoft.com/office/powerpoint/2010/main" val="85760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E65E6-52C6-4DE8-A5FD-4D28A886158E}"/>
              </a:ext>
            </a:extLst>
          </p:cNvPr>
          <p:cNvSpPr>
            <a:spLocks noGrp="1"/>
          </p:cNvSpPr>
          <p:nvPr>
            <p:ph type="title"/>
          </p:nvPr>
        </p:nvSpPr>
        <p:spPr>
          <a:xfrm>
            <a:off x="609600" y="605672"/>
            <a:ext cx="10972800" cy="1066800"/>
          </a:xfrm>
        </p:spPr>
        <p:txBody>
          <a:bodyPr/>
          <a:lstStyle/>
          <a:p>
            <a:r>
              <a:rPr lang="en-US" dirty="0"/>
              <a:t>References</a:t>
            </a:r>
          </a:p>
        </p:txBody>
      </p:sp>
      <p:sp>
        <p:nvSpPr>
          <p:cNvPr id="3" name="Content Placeholder 2">
            <a:extLst>
              <a:ext uri="{FF2B5EF4-FFF2-40B4-BE49-F238E27FC236}">
                <a16:creationId xmlns:a16="http://schemas.microsoft.com/office/drawing/2014/main" id="{55067A4F-1C54-428B-869B-604C92953275}"/>
              </a:ext>
            </a:extLst>
          </p:cNvPr>
          <p:cNvSpPr>
            <a:spLocks noGrp="1"/>
          </p:cNvSpPr>
          <p:nvPr>
            <p:ph idx="1"/>
          </p:nvPr>
        </p:nvSpPr>
        <p:spPr>
          <a:xfrm>
            <a:off x="609600" y="1927216"/>
            <a:ext cx="10972800" cy="4325112"/>
          </a:xfrm>
        </p:spPr>
        <p:txBody>
          <a:bodyPr>
            <a:normAutofit fontScale="92500"/>
          </a:bodyPr>
          <a:lstStyle/>
          <a:p>
            <a:pPr marL="109728" indent="0">
              <a:buNone/>
            </a:pPr>
            <a:r>
              <a:rPr lang="en-US" dirty="0"/>
              <a:t>Title 42 of the Code of Federal Regulations</a:t>
            </a:r>
          </a:p>
          <a:p>
            <a:pPr marL="109728" indent="0">
              <a:buNone/>
            </a:pPr>
            <a:r>
              <a:rPr lang="en-US" dirty="0"/>
              <a:t>MDHHS Medicaid Specialty Supports and Services Contract</a:t>
            </a:r>
          </a:p>
          <a:p>
            <a:pPr marL="109728" indent="0">
              <a:buNone/>
            </a:pPr>
            <a:r>
              <a:rPr lang="en-US" dirty="0"/>
              <a:t>MDHHS Appeal and Grievance Resolution Technical Requirements</a:t>
            </a:r>
          </a:p>
          <a:p>
            <a:pPr marL="109728" indent="0">
              <a:buNone/>
            </a:pPr>
            <a:r>
              <a:rPr lang="en-US" dirty="0"/>
              <a:t>MI Mental Health Code</a:t>
            </a:r>
          </a:p>
          <a:p>
            <a:pPr marL="109728" indent="0">
              <a:buNone/>
            </a:pPr>
            <a:r>
              <a:rPr lang="en-US" dirty="0"/>
              <a:t>LRE Provider Service Contract</a:t>
            </a:r>
          </a:p>
          <a:p>
            <a:pPr marL="109728" indent="0">
              <a:buNone/>
            </a:pPr>
            <a:r>
              <a:rPr lang="en-US" dirty="0"/>
              <a:t>LRE Grievance and Appeal Policy 6.1</a:t>
            </a:r>
          </a:p>
          <a:p>
            <a:pPr marL="109728" indent="0">
              <a:buNone/>
            </a:pPr>
            <a:endParaRPr lang="en-US" dirty="0"/>
          </a:p>
          <a:p>
            <a:pPr marL="109728" indent="0">
              <a:buNone/>
            </a:pPr>
            <a:r>
              <a:rPr lang="en-US" dirty="0"/>
              <a:t>Photo Credit:  www.pexels.com</a:t>
            </a:r>
          </a:p>
          <a:p>
            <a:pPr marL="109728" indent="0">
              <a:buNone/>
            </a:pPr>
            <a:endParaRPr lang="en-US" dirty="0"/>
          </a:p>
          <a:p>
            <a:pPr marL="109728" indent="0">
              <a:buNone/>
            </a:pPr>
            <a:r>
              <a:rPr lang="en-US" sz="1800" dirty="0"/>
              <a:t>Some of the information utilized was reprinted </a:t>
            </a:r>
            <a:r>
              <a:rPr lang="en-US" sz="1800"/>
              <a:t>with permission from Network 180</a:t>
            </a:r>
            <a:r>
              <a:rPr lang="en-US" sz="1800" dirty="0"/>
              <a:t>, to whom we offer our gratitude!</a:t>
            </a:r>
          </a:p>
        </p:txBody>
      </p:sp>
    </p:spTree>
    <p:extLst>
      <p:ext uri="{BB962C8B-B14F-4D97-AF65-F5344CB8AC3E}">
        <p14:creationId xmlns:p14="http://schemas.microsoft.com/office/powerpoint/2010/main" val="239973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05957-092C-4D33-8C6A-3B78F7305EF9}"/>
              </a:ext>
            </a:extLst>
          </p:cNvPr>
          <p:cNvSpPr>
            <a:spLocks noGrp="1"/>
          </p:cNvSpPr>
          <p:nvPr>
            <p:ph type="title"/>
          </p:nvPr>
        </p:nvSpPr>
        <p:spPr>
          <a:xfrm>
            <a:off x="609600" y="605673"/>
            <a:ext cx="10972800" cy="1066800"/>
          </a:xfrm>
        </p:spPr>
        <p:txBody>
          <a:bodyPr/>
          <a:lstStyle/>
          <a:p>
            <a:r>
              <a:rPr lang="en-US" dirty="0"/>
              <a:t>For Further Information: </a:t>
            </a:r>
          </a:p>
        </p:txBody>
      </p:sp>
      <p:sp>
        <p:nvSpPr>
          <p:cNvPr id="3" name="Content Placeholder 2">
            <a:extLst>
              <a:ext uri="{FF2B5EF4-FFF2-40B4-BE49-F238E27FC236}">
                <a16:creationId xmlns:a16="http://schemas.microsoft.com/office/drawing/2014/main" id="{261A9D7C-3634-48AA-B84B-EDA0C14EBDDE}"/>
              </a:ext>
            </a:extLst>
          </p:cNvPr>
          <p:cNvSpPr>
            <a:spLocks noGrp="1"/>
          </p:cNvSpPr>
          <p:nvPr>
            <p:ph idx="1"/>
          </p:nvPr>
        </p:nvSpPr>
        <p:spPr>
          <a:xfrm>
            <a:off x="609600" y="1927215"/>
            <a:ext cx="10972800" cy="4325112"/>
          </a:xfrm>
        </p:spPr>
        <p:txBody>
          <a:bodyPr>
            <a:normAutofit fontScale="92500" lnSpcReduction="10000"/>
          </a:bodyPr>
          <a:lstStyle/>
          <a:p>
            <a:pPr marL="109728" indent="0">
              <a:buNone/>
            </a:pPr>
            <a:endParaRPr lang="en-US" sz="1600" dirty="0"/>
          </a:p>
          <a:p>
            <a:pPr marL="109728" indent="0">
              <a:buNone/>
            </a:pPr>
            <a:r>
              <a:rPr lang="en-US" dirty="0"/>
              <a:t>Medicaid Managed Specialty Supports and Services Program:  </a:t>
            </a:r>
          </a:p>
          <a:p>
            <a:pPr marL="109728" indent="0">
              <a:buNone/>
            </a:pPr>
            <a:r>
              <a:rPr lang="en-US" sz="1600" dirty="0">
                <a:hlinkClick r:id="rId3"/>
              </a:rPr>
              <a:t>https://www.michigan.gov/documents/mdhhs/PIHP_Contract_Bundle_670950_7.pdf</a:t>
            </a:r>
            <a:endParaRPr lang="en-US" sz="1600" dirty="0"/>
          </a:p>
          <a:p>
            <a:pPr marL="109728" indent="0">
              <a:buNone/>
            </a:pPr>
            <a:r>
              <a:rPr lang="en-US" dirty="0"/>
              <a:t>     			      </a:t>
            </a:r>
          </a:p>
          <a:p>
            <a:pPr marL="109728" indent="0">
              <a:buNone/>
            </a:pPr>
            <a:r>
              <a:rPr lang="en-US" dirty="0"/>
              <a:t>				</a:t>
            </a:r>
            <a:r>
              <a:rPr lang="en-US" u="sng" dirty="0">
                <a:solidFill>
                  <a:schemeClr val="bg2">
                    <a:lumMod val="50000"/>
                  </a:schemeClr>
                </a:solidFill>
              </a:rPr>
              <a:t>LRE Customer Services</a:t>
            </a:r>
          </a:p>
          <a:p>
            <a:pPr marL="109728" indent="0">
              <a:buNone/>
            </a:pPr>
            <a:r>
              <a:rPr lang="en-US" dirty="0">
                <a:solidFill>
                  <a:schemeClr val="bg2">
                    <a:lumMod val="50000"/>
                  </a:schemeClr>
                </a:solidFill>
              </a:rPr>
              <a:t>				    1(800)897-3301</a:t>
            </a:r>
          </a:p>
          <a:p>
            <a:pPr marL="109728" indent="0">
              <a:buNone/>
            </a:pPr>
            <a:r>
              <a:rPr lang="en-US" dirty="0"/>
              <a:t> Michelle Anguiano, </a:t>
            </a:r>
            <a:r>
              <a:rPr lang="en-US" sz="1900" dirty="0"/>
              <a:t>LMSW, CAADC 				</a:t>
            </a:r>
            <a:r>
              <a:rPr lang="en-US" sz="3000" dirty="0"/>
              <a:t>Mari Hesselink, </a:t>
            </a:r>
            <a:r>
              <a:rPr lang="en-US" sz="1900" dirty="0"/>
              <a:t>BS</a:t>
            </a:r>
          </a:p>
          <a:p>
            <a:pPr marL="109728" indent="0">
              <a:buNone/>
            </a:pPr>
            <a:r>
              <a:rPr lang="en-US" dirty="0"/>
              <a:t>                CS Manager  				CS Specialist, SUD Rights Advisor</a:t>
            </a:r>
          </a:p>
          <a:p>
            <a:pPr marL="109728" indent="0">
              <a:buNone/>
            </a:pPr>
            <a:r>
              <a:rPr lang="en-US" dirty="0"/>
              <a:t>             (231)638-9244					(231)518-4311</a:t>
            </a:r>
          </a:p>
          <a:p>
            <a:pPr marL="109728" indent="0">
              <a:buNone/>
            </a:pPr>
            <a:r>
              <a:rPr lang="en-US" dirty="0"/>
              <a:t>         michellea@lsre.org                  		            marih@lsre.org</a:t>
            </a:r>
          </a:p>
          <a:p>
            <a:pPr marL="109728" indent="0">
              <a:buNone/>
            </a:pPr>
            <a:r>
              <a:rPr lang="en-US" dirty="0"/>
              <a:t>                              </a:t>
            </a:r>
          </a:p>
        </p:txBody>
      </p:sp>
    </p:spTree>
    <p:extLst>
      <p:ext uri="{BB962C8B-B14F-4D97-AF65-F5344CB8AC3E}">
        <p14:creationId xmlns:p14="http://schemas.microsoft.com/office/powerpoint/2010/main" val="142986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raining presentation">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Training presentation.potx" id="{7B9FCAFE-DDE5-4198-9987-54DFCAD80598}" vid="{6015A8B0-C387-4E39-945C-0F39E3EB10B6}"/>
    </a:ext>
  </a:extLst>
</a:theme>
</file>

<file path=ppt/theme/theme2.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642C7B20BF31458E30358853A7532F" ma:contentTypeVersion="17" ma:contentTypeDescription="Create a new document." ma:contentTypeScope="" ma:versionID="49db9f3514f7388a5e4cd1f436e8c708">
  <xsd:schema xmlns:xsd="http://www.w3.org/2001/XMLSchema" xmlns:xs="http://www.w3.org/2001/XMLSchema" xmlns:p="http://schemas.microsoft.com/office/2006/metadata/properties" xmlns:ns1="http://schemas.microsoft.com/sharepoint/v3" xmlns:ns2="1be5e8a8-97d5-43d5-b524-6ad3071f6748" xmlns:ns3="9211653a-1055-4776-84cc-48c51e427d55" targetNamespace="http://schemas.microsoft.com/office/2006/metadata/properties" ma:root="true" ma:fieldsID="9a2511442d35e6cf3c6ae6b84a946f71" ns1:_="" ns2:_="" ns3:_="">
    <xsd:import namespace="http://schemas.microsoft.com/sharepoint/v3"/>
    <xsd:import namespace="1be5e8a8-97d5-43d5-b524-6ad3071f6748"/>
    <xsd:import namespace="9211653a-1055-4776-84cc-48c51e427d55"/>
    <xsd:element name="properties">
      <xsd:complexType>
        <xsd:sequence>
          <xsd:element name="documentManagement">
            <xsd:complexType>
              <xsd:all>
                <xsd:element ref="ns2:SharedWithUsers" minOccurs="0"/>
                <xsd:element ref="ns2:SharedWithDetails" minOccurs="0"/>
                <xsd:element ref="ns1:_ip_UnifiedCompliancePolicyProperties" minOccurs="0"/>
                <xsd:element ref="ns1:_ip_UnifiedCompliancePolicyUIAction" minOccurs="0"/>
                <xsd:element ref="ns3:MediaServiceMetadata" minOccurs="0"/>
                <xsd:element ref="ns3:MediaServiceFastMetadata" minOccurs="0"/>
                <xsd:element ref="ns3:MediaServiceEventHashCode" minOccurs="0"/>
                <xsd:element ref="ns3:MediaServiceGenerationTime" minOccurs="0"/>
                <xsd:element ref="ns3:MediaServiceAutoKeyPoints" minOccurs="0"/>
                <xsd:element ref="ns3:MediaServiceKeyPoints" minOccurs="0"/>
                <xsd:element ref="ns3:lcf76f155ced4ddcb4097134ff3c332f" minOccurs="0"/>
                <xsd:element ref="ns2:TaxCatchAll" minOccurs="0"/>
                <xsd:element ref="ns3:MediaServiceOCR" minOccurs="0"/>
                <xsd:element ref="ns3:MediaServiceDateTake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0" nillable="true" ma:displayName="Unified Compliance Policy Properties" ma:description="" ma:hidden="true" ma:internalName="_ip_UnifiedCompliancePolicyProperties">
      <xsd:simpleType>
        <xsd:restriction base="dms:Note"/>
      </xsd:simpleType>
    </xsd:element>
    <xsd:element name="_ip_UnifiedCompliancePolicyUIAction" ma:index="11" nillable="true" ma:displayName="Unified Compliance Policy UI Action" ma:descrip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e5e8a8-97d5-43d5-b524-6ad3071f674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20" nillable="true" ma:displayName="Taxonomy Catch All Column" ma:hidden="true" ma:list="{f6f243bf-a790-45c4-8778-c4ac1697dff0}" ma:internalName="TaxCatchAll" ma:showField="CatchAllData" ma:web="1be5e8a8-97d5-43d5-b524-6ad3071f674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211653a-1055-4776-84cc-48c51e427d5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45f4c02-01be-4dd0-8be2-237d3218fd61"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be5e8a8-97d5-43d5-b524-6ad3071f6748" xsi:nil="true"/>
    <lcf76f155ced4ddcb4097134ff3c332f xmlns="9211653a-1055-4776-84cc-48c51e427d55">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4358A0-52A7-4074-B543-98A0F37928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be5e8a8-97d5-43d5-b524-6ad3071f6748"/>
    <ds:schemaRef ds:uri="9211653a-1055-4776-84cc-48c51e427d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FBD1A8F-77A4-4C64-9FA1-EBE938CBF37B}">
  <ds:schemaRefs>
    <ds:schemaRef ds:uri="http://schemas.microsoft.com/office/2006/metadata/properties"/>
    <ds:schemaRef ds:uri="http://schemas.microsoft.com/office/infopath/2007/PartnerControls"/>
    <ds:schemaRef ds:uri="http://schemas.microsoft.com/sharepoint/v3"/>
    <ds:schemaRef ds:uri="1be5e8a8-97d5-43d5-b524-6ad3071f6748"/>
    <ds:schemaRef ds:uri="9211653a-1055-4776-84cc-48c51e427d55"/>
    <ds:schemaRef ds:uri="5fea74d1-4c17-4196-b78f-20982f430fac"/>
    <ds:schemaRef ds:uri="9c67dad3-b763-4d9f-9f39-1e5f988284ee"/>
  </ds:schemaRefs>
</ds:datastoreItem>
</file>

<file path=customXml/itemProps3.xml><?xml version="1.0" encoding="utf-8"?>
<ds:datastoreItem xmlns:ds="http://schemas.openxmlformats.org/officeDocument/2006/customXml" ds:itemID="{D57F3AEB-C09A-436A-8CED-B456C061D4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45595</TotalTime>
  <Words>6556</Words>
  <Application>Microsoft Office PowerPoint</Application>
  <PresentationFormat>Widescreen</PresentationFormat>
  <Paragraphs>393</Paragraphs>
  <Slides>42</Slides>
  <Notes>36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Aptos</vt:lpstr>
      <vt:lpstr>Arial</vt:lpstr>
      <vt:lpstr>Calibri</vt:lpstr>
      <vt:lpstr>Franklin Gothic Book</vt:lpstr>
      <vt:lpstr>Georgia</vt:lpstr>
      <vt:lpstr>Times New Roman</vt:lpstr>
      <vt:lpstr>TimesNewRomanPS-ItalicMT</vt:lpstr>
      <vt:lpstr>Wingdings</vt:lpstr>
      <vt:lpstr>Wingdings 2</vt:lpstr>
      <vt:lpstr>Training presentation</vt:lpstr>
      <vt:lpstr>Notice of Adverse Benefit Determinations            (NABD)</vt:lpstr>
      <vt:lpstr>This presentation contains audio. Please click the speaker on each slide to hear the narration.</vt:lpstr>
      <vt:lpstr>  NABD Training Overview</vt:lpstr>
      <vt:lpstr>What is an Adverse Benefit Determination (ABD)?</vt:lpstr>
      <vt:lpstr>Laws and Policies Governing NABDs:</vt:lpstr>
      <vt:lpstr>An ABD Must Be Generated When...</vt:lpstr>
      <vt:lpstr>Service Authorization Extension </vt:lpstr>
      <vt:lpstr>Service Authorization Extension Guidelines</vt:lpstr>
      <vt:lpstr>Extension Form Policy</vt:lpstr>
      <vt:lpstr>Extension Form Policy Continues…</vt:lpstr>
      <vt:lpstr>PowerPoint Presentation</vt:lpstr>
      <vt:lpstr>Service Authorization Extension Form</vt:lpstr>
      <vt:lpstr>Extension Form References</vt:lpstr>
      <vt:lpstr>Required Recipients of Notice of Adverse Benefit Determinations (NABD, NOABD)</vt:lpstr>
      <vt:lpstr>Timing of NABD </vt:lpstr>
      <vt:lpstr>Requirements for Medicaid NABD</vt:lpstr>
      <vt:lpstr>Requirements for Medicaid NABD - Continued</vt:lpstr>
      <vt:lpstr>Anatomy of a NABD: State-Mandated Form</vt:lpstr>
      <vt:lpstr>Anatomy of a NABD (Continued)</vt:lpstr>
      <vt:lpstr>Readability in Member Materials</vt:lpstr>
      <vt:lpstr>PowerPoint Presentation</vt:lpstr>
      <vt:lpstr>How Do We Improve?</vt:lpstr>
      <vt:lpstr>          Passive Voice        Vs.        Active Voice</vt:lpstr>
      <vt:lpstr>The Hard Way: </vt:lpstr>
      <vt:lpstr>A Better Way: </vt:lpstr>
      <vt:lpstr>Denial Statements:  Refers to the information input by staff which informs a person that their services have been impacted.</vt:lpstr>
      <vt:lpstr>Components of a Denial Statement</vt:lpstr>
      <vt:lpstr>Denial Statement Writing Tips</vt:lpstr>
      <vt:lpstr>Post-Service Targeted Case Management Denial</vt:lpstr>
      <vt:lpstr>Supports Coordination Service Termination</vt:lpstr>
      <vt:lpstr>Post-Service Inpatient Mental Health Termination</vt:lpstr>
      <vt:lpstr>Reduction of Applied Behavior Analysis (ABA)</vt:lpstr>
      <vt:lpstr>Pre-service Inpatient Detoxification Treatment Denial</vt:lpstr>
      <vt:lpstr>Concurrent/Post-Service Inpatient Mental Health Denial</vt:lpstr>
      <vt:lpstr>Medical Necessity Response in an NABD</vt:lpstr>
      <vt:lpstr>Additional service denial examples:</vt:lpstr>
      <vt:lpstr>Missed Appointments</vt:lpstr>
      <vt:lpstr>Termination due to non-participation</vt:lpstr>
      <vt:lpstr>PowerPoint Presentation</vt:lpstr>
      <vt:lpstr>PowerPoint Presentation</vt:lpstr>
      <vt:lpstr>References</vt:lpstr>
      <vt:lpstr>For Further 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Grievances, Appeals, and Recipient Rights                          for SUD Providers</dc:title>
  <dc:creator>Mari Hesselink (NMRE)</dc:creator>
  <cp:lastModifiedBy>Michelle Anguiano</cp:lastModifiedBy>
  <cp:revision>20</cp:revision>
  <dcterms:created xsi:type="dcterms:W3CDTF">2022-01-20T15:51:35Z</dcterms:created>
  <dcterms:modified xsi:type="dcterms:W3CDTF">2026-10-12T14:05:21Z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0x010100CD642C7B20BF31458E30358853A7532F</vt:lpwstr>
  </property>
  <property fmtid="{D5CDD505-2E9C-101B-9397-08002B2CF9AE}" pid="3" name="MediaServiceImageTags">
    <vt:lpwstr/>
  </property>
</Properties>
</file>